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2.xml" ContentType="application/vnd.openxmlformats-officedocument.themeOverr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 id="2147483695" r:id="rId6"/>
  </p:sldMasterIdLst>
  <p:notesMasterIdLst>
    <p:notesMasterId r:id="rId42"/>
  </p:notesMasterIdLst>
  <p:sldIdLst>
    <p:sldId id="364" r:id="rId7"/>
    <p:sldId id="5263" r:id="rId8"/>
    <p:sldId id="268" r:id="rId9"/>
    <p:sldId id="5289" r:id="rId10"/>
    <p:sldId id="5291" r:id="rId11"/>
    <p:sldId id="5290" r:id="rId12"/>
    <p:sldId id="5268" r:id="rId13"/>
    <p:sldId id="5287" r:id="rId14"/>
    <p:sldId id="5288" r:id="rId15"/>
    <p:sldId id="5300" r:id="rId16"/>
    <p:sldId id="5303" r:id="rId17"/>
    <p:sldId id="5267" r:id="rId18"/>
    <p:sldId id="5249" r:id="rId19"/>
    <p:sldId id="5297" r:id="rId20"/>
    <p:sldId id="5298" r:id="rId21"/>
    <p:sldId id="5299" r:id="rId22"/>
    <p:sldId id="5304" r:id="rId23"/>
    <p:sldId id="5310" r:id="rId24"/>
    <p:sldId id="5311" r:id="rId25"/>
    <p:sldId id="5307" r:id="rId26"/>
    <p:sldId id="5308" r:id="rId27"/>
    <p:sldId id="5309" r:id="rId28"/>
    <p:sldId id="5266" r:id="rId29"/>
    <p:sldId id="5264" r:id="rId30"/>
    <p:sldId id="5270" r:id="rId31"/>
    <p:sldId id="5274" r:id="rId32"/>
    <p:sldId id="5273" r:id="rId33"/>
    <p:sldId id="5276" r:id="rId34"/>
    <p:sldId id="5272" r:id="rId35"/>
    <p:sldId id="5278" r:id="rId36"/>
    <p:sldId id="5277" r:id="rId37"/>
    <p:sldId id="5269" r:id="rId38"/>
    <p:sldId id="5302" r:id="rId39"/>
    <p:sldId id="5305" r:id="rId40"/>
    <p:sldId id="33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5626574-53C2-4E0F-BC9E-EB35A68E0A21}">
          <p14:sldIdLst>
            <p14:sldId id="364"/>
            <p14:sldId id="5263"/>
          </p14:sldIdLst>
        </p14:section>
        <p14:section name="Fundamentals of Data Story Telling" id="{0C1D4F19-DF1C-415D-90F1-43BA6363B5B5}">
          <p14:sldIdLst>
            <p14:sldId id="268"/>
            <p14:sldId id="5289"/>
            <p14:sldId id="5291"/>
            <p14:sldId id="5290"/>
            <p14:sldId id="5268"/>
            <p14:sldId id="5287"/>
            <p14:sldId id="5288"/>
            <p14:sldId id="5300"/>
            <p14:sldId id="5303"/>
            <p14:sldId id="5267"/>
            <p14:sldId id="5249"/>
            <p14:sldId id="5297"/>
            <p14:sldId id="5298"/>
            <p14:sldId id="5299"/>
            <p14:sldId id="5304"/>
            <p14:sldId id="5310"/>
            <p14:sldId id="5311"/>
            <p14:sldId id="5307"/>
            <p14:sldId id="5308"/>
            <p14:sldId id="5309"/>
          </p14:sldIdLst>
        </p14:section>
        <p14:section name="AI and Data Story Telling" id="{523652A3-1F5B-4A15-B647-CA097376169E}">
          <p14:sldIdLst>
            <p14:sldId id="5266"/>
          </p14:sldIdLst>
        </p14:section>
        <p14:section name="Story Board" id="{4998E0CA-8DEF-4F38-BB53-6782681AD78C}">
          <p14:sldIdLst>
            <p14:sldId id="5264"/>
            <p14:sldId id="5270"/>
            <p14:sldId id="5274"/>
            <p14:sldId id="5273"/>
          </p14:sldIdLst>
        </p14:section>
        <p14:section name="Story Deck" id="{9B60A550-220D-4D29-A7AC-E588A4C32B8C}">
          <p14:sldIdLst>
            <p14:sldId id="5276"/>
            <p14:sldId id="5272"/>
            <p14:sldId id="5278"/>
            <p14:sldId id="5277"/>
            <p14:sldId id="5269"/>
            <p14:sldId id="5302"/>
            <p14:sldId id="5305"/>
            <p14:sldId id="338"/>
          </p14:sldIdLst>
        </p14:section>
      </p14:sectionLst>
    </p:ext>
    <p:ext uri="{EFAFB233-063F-42B5-8137-9DF3F51BA10A}">
      <p15:sldGuideLst xmlns:p15="http://schemas.microsoft.com/office/powerpoint/2012/main">
        <p15:guide id="1" orient="horz" pos="2976" userDrawn="1">
          <p15:clr>
            <a:srgbClr val="A4A3A4"/>
          </p15:clr>
        </p15:guide>
        <p15:guide id="2" pos="2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 Bhatia" initials="TB" lastIdx="7" clrIdx="0">
    <p:extLst>
      <p:ext uri="{19B8F6BF-5375-455C-9EA6-DF929625EA0E}">
        <p15:presenceInfo xmlns:p15="http://schemas.microsoft.com/office/powerpoint/2012/main" userId="S::Tushar.Bhatia2@in.ey.com::26bea74c-95a9-493d-a536-2bab28960897" providerId="AD"/>
      </p:ext>
    </p:extLst>
  </p:cmAuthor>
  <p:cmAuthor id="2" name="Gaurav Dhiman" initials="GD" lastIdx="23" clrIdx="1">
    <p:extLst>
      <p:ext uri="{19B8F6BF-5375-455C-9EA6-DF929625EA0E}">
        <p15:presenceInfo xmlns:p15="http://schemas.microsoft.com/office/powerpoint/2012/main" userId="S::Gaurav.Dhiman@in.ey.com::1cdc3eb0-46cb-4795-8fa8-4a25d8dc817f" providerId="AD"/>
      </p:ext>
    </p:extLst>
  </p:cmAuthor>
  <p:cmAuthor id="3" name="Sanchari Bardhan" initials="SB" lastIdx="10" clrIdx="2">
    <p:extLst>
      <p:ext uri="{19B8F6BF-5375-455C-9EA6-DF929625EA0E}">
        <p15:presenceInfo xmlns:p15="http://schemas.microsoft.com/office/powerpoint/2012/main" userId="S::Sanchari.Bardhan@in.ey.com::7c6c5b16-3eb3-45c1-913f-3166c1252c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C6CC"/>
    <a:srgbClr val="F5F5FA"/>
    <a:srgbClr val="2E2E38"/>
    <a:srgbClr val="FFE600"/>
    <a:srgbClr val="D0E8FA"/>
    <a:srgbClr val="CBCBCB"/>
    <a:srgbClr val="32475D"/>
    <a:srgbClr val="214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FA28-5305-4EE1-B75B-C1EA47C01C57}" v="4" dt="2024-10-07T07:03:10.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69139" autoAdjust="0"/>
  </p:normalViewPr>
  <p:slideViewPr>
    <p:cSldViewPr snapToGrid="0">
      <p:cViewPr>
        <p:scale>
          <a:sx n="50" d="100"/>
          <a:sy n="50" d="100"/>
        </p:scale>
        <p:origin x="1156" y="-36"/>
      </p:cViewPr>
      <p:guideLst>
        <p:guide orient="horz" pos="2976"/>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eyindia-my.sharepoint.com/personal/tushar_bhatia2_in_ey_com/Documents/Desktop/Data%20Analysis/Data%20Analysis_Tushar.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https://sites.ey.com/sites/ATI409/Shared%20Documents/General/FY%20-%202023/Final/Treasury%20and%20Investment%20Mgt/C.%20Other%20Information/Info%20Received%20from%20Client/Investments%20-%20Data/ATI%20Global%20Investment%20Portfolio.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https://sites.ey.com/sites/EABL-SenatorPromotionMay2021/Shared%20Documents/General/Senator%20Round%202%20-%20July%202022/Data%20Analytics/Privacy%20Maturity%20Assessment%20Template.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people.ey.com/personal/christopher_aloo_ke_ey_com/Documents/Data%20Story%20Tellin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people.ey.com/personal/christopher_aloo_ke_ey_com/Documents/Data%20Story%20Telling.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eyindia-my.sharepoint.com/personal/tushar_bhatia2_in_ey_com/Documents/Desktop/Data%20Analysis/Data%20Analysis_Tusha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eyindia-my.sharepoint.com/personal/tushar_bhatia2_in_ey_com/Documents/Desktop/Data%20Analysis/Data%20Analysis_Tusha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eyindia-my.sharepoint.com/personal/tushar_bhatia2_in_ey_com/Documents/Desktop/Data%20Analysis/Data%20Analysis_Tushar.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people.ey.com/personal/christopher_aloo_ke_ey_com/Documents/Data%20Story%20Tell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Sales In Months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3">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Sheet1!$B$7:$B$14</c:f>
              <c:numCache>
                <c:formatCode>_-* #,##0_-;\-* #,##0_-;_-* "-"??_-;_-@_-</c:formatCode>
                <c:ptCount val="8"/>
                <c:pt idx="0">
                  <c:v>206500</c:v>
                </c:pt>
                <c:pt idx="1">
                  <c:v>200000</c:v>
                </c:pt>
                <c:pt idx="2">
                  <c:v>130000</c:v>
                </c:pt>
                <c:pt idx="3">
                  <c:v>150000</c:v>
                </c:pt>
                <c:pt idx="4">
                  <c:v>172000</c:v>
                </c:pt>
                <c:pt idx="5">
                  <c:v>153100</c:v>
                </c:pt>
                <c:pt idx="6">
                  <c:v>118500</c:v>
                </c:pt>
                <c:pt idx="7">
                  <c:v>164000</c:v>
                </c:pt>
              </c:numCache>
            </c:numRef>
          </c:val>
          <c:extLst>
            <c:ext xmlns:c16="http://schemas.microsoft.com/office/drawing/2014/chart" uri="{C3380CC4-5D6E-409C-BE32-E72D297353CC}">
              <c16:uniqueId val="{00000000-A186-4DBC-800C-FB94E25DF537}"/>
            </c:ext>
          </c:extLst>
        </c:ser>
        <c:dLbls>
          <c:dLblPos val="outEnd"/>
          <c:showLegendKey val="0"/>
          <c:showVal val="1"/>
          <c:showCatName val="0"/>
          <c:showSerName val="0"/>
          <c:showPercent val="0"/>
          <c:showBubbleSize val="0"/>
        </c:dLbls>
        <c:gapWidth val="80"/>
        <c:overlap val="-27"/>
        <c:axId val="1769663080"/>
        <c:axId val="1769664392"/>
      </c:barChart>
      <c:catAx>
        <c:axId val="1769663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69664392"/>
        <c:crosses val="autoZero"/>
        <c:auto val="1"/>
        <c:lblAlgn val="ctr"/>
        <c:lblOffset val="100"/>
        <c:noMultiLvlLbl val="0"/>
      </c:catAx>
      <c:valAx>
        <c:axId val="176966439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69663080"/>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EYInterstate Light" panose="02000506000000020004" pitchFamily="2" charset="0"/>
                <a:ea typeface="+mn-ea"/>
                <a:cs typeface="+mn-cs"/>
              </a:defRPr>
            </a:pPr>
            <a:r>
              <a:rPr lang="en-US"/>
              <a:t>Total Views vs Total Downloads Trend</a:t>
            </a:r>
          </a:p>
        </c:rich>
      </c:tx>
      <c:layout>
        <c:manualLayout>
          <c:xMode val="edge"/>
          <c:yMode val="edge"/>
          <c:x val="0.17264162691342413"/>
          <c:y val="6.337931116554591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EYInterstate Light" panose="02000506000000020004" pitchFamily="2" charset="0"/>
              <a:ea typeface="+mn-ea"/>
              <a:cs typeface="+mn-cs"/>
            </a:defRPr>
          </a:pPr>
          <a:endParaRPr lang="en-US"/>
        </a:p>
      </c:txPr>
    </c:title>
    <c:autoTitleDeleted val="0"/>
    <c:plotArea>
      <c:layout/>
      <c:areaChart>
        <c:grouping val="stacked"/>
        <c:varyColors val="0"/>
        <c:ser>
          <c:idx val="0"/>
          <c:order val="0"/>
          <c:tx>
            <c:strRef>
              <c:f>EMEIA!$C$2</c:f>
              <c:strCache>
                <c:ptCount val="1"/>
                <c:pt idx="0">
                  <c:v>Total Views</c:v>
                </c:pt>
              </c:strCache>
            </c:strRef>
          </c:tx>
          <c:spPr>
            <a:solidFill>
              <a:schemeClr val="tx2"/>
            </a:solidFill>
            <a:ln w="9525" cap="flat" cmpd="sng" algn="ctr">
              <a:solidFill>
                <a:srgbClr val="FFE600"/>
              </a:solidFill>
              <a:miter lim="800000"/>
            </a:ln>
            <a:effectLst>
              <a:glow>
                <a:schemeClr val="accent1">
                  <a:satMod val="175000"/>
                  <a:alpha val="14000"/>
                </a:schemeClr>
              </a:glow>
            </a:effectLst>
          </c:spPr>
          <c:cat>
            <c:numRef>
              <c:f>EMEIA!$B$3:$B$14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EMEIA!$C$3:$C$14</c:f>
              <c:numCache>
                <c:formatCode>#,##0</c:formatCode>
                <c:ptCount val="12"/>
                <c:pt idx="0">
                  <c:v>118</c:v>
                </c:pt>
                <c:pt idx="1">
                  <c:v>175</c:v>
                </c:pt>
                <c:pt idx="2">
                  <c:v>224</c:v>
                </c:pt>
                <c:pt idx="3">
                  <c:v>261</c:v>
                </c:pt>
                <c:pt idx="4">
                  <c:v>224</c:v>
                </c:pt>
                <c:pt idx="5">
                  <c:v>216</c:v>
                </c:pt>
                <c:pt idx="6">
                  <c:v>398</c:v>
                </c:pt>
                <c:pt idx="7">
                  <c:v>208</c:v>
                </c:pt>
                <c:pt idx="8">
                  <c:v>305</c:v>
                </c:pt>
                <c:pt idx="9">
                  <c:v>210</c:v>
                </c:pt>
                <c:pt idx="10">
                  <c:v>273</c:v>
                </c:pt>
                <c:pt idx="11">
                  <c:v>321</c:v>
                </c:pt>
              </c:numCache>
            </c:numRef>
          </c:val>
          <c:extLst>
            <c:ext xmlns:c16="http://schemas.microsoft.com/office/drawing/2014/chart" uri="{C3380CC4-5D6E-409C-BE32-E72D297353CC}">
              <c16:uniqueId val="{00000000-10B9-49FE-86BA-E8E49C8E928F}"/>
            </c:ext>
          </c:extLst>
        </c:ser>
        <c:ser>
          <c:idx val="1"/>
          <c:order val="1"/>
          <c:tx>
            <c:strRef>
              <c:f>EMEIA!$E$2</c:f>
              <c:strCache>
                <c:ptCount val="1"/>
                <c:pt idx="0">
                  <c:v>Total Downloads</c:v>
                </c:pt>
              </c:strCache>
            </c:strRef>
          </c:tx>
          <c:spPr>
            <a:solidFill>
              <a:schemeClr val="accent3">
                <a:lumMod val="20000"/>
                <a:lumOff val="80000"/>
              </a:schemeClr>
            </a:solidFill>
            <a:ln w="9525" cap="flat" cmpd="sng" algn="ctr">
              <a:solidFill>
                <a:schemeClr val="bg1">
                  <a:lumMod val="65000"/>
                </a:schemeClr>
              </a:solidFill>
              <a:miter lim="800000"/>
            </a:ln>
            <a:effectLst>
              <a:glow>
                <a:schemeClr val="accent2">
                  <a:satMod val="175000"/>
                  <a:alpha val="14000"/>
                </a:schemeClr>
              </a:glow>
            </a:effectLst>
          </c:spPr>
          <c:cat>
            <c:numRef>
              <c:f>EMEIA!$B$3:$B$14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EMEIA!$E$3:$E$14</c:f>
              <c:numCache>
                <c:formatCode>#,##0</c:formatCode>
                <c:ptCount val="12"/>
                <c:pt idx="0">
                  <c:v>89</c:v>
                </c:pt>
                <c:pt idx="1">
                  <c:v>124</c:v>
                </c:pt>
                <c:pt idx="2">
                  <c:v>152</c:v>
                </c:pt>
                <c:pt idx="3">
                  <c:v>175</c:v>
                </c:pt>
                <c:pt idx="4">
                  <c:v>145</c:v>
                </c:pt>
                <c:pt idx="5">
                  <c:v>150</c:v>
                </c:pt>
                <c:pt idx="6">
                  <c:v>214</c:v>
                </c:pt>
                <c:pt idx="7">
                  <c:v>128</c:v>
                </c:pt>
                <c:pt idx="8">
                  <c:v>144</c:v>
                </c:pt>
                <c:pt idx="9">
                  <c:v>155</c:v>
                </c:pt>
                <c:pt idx="10">
                  <c:v>183</c:v>
                </c:pt>
                <c:pt idx="11">
                  <c:v>165</c:v>
                </c:pt>
              </c:numCache>
            </c:numRef>
          </c:val>
          <c:extLst>
            <c:ext xmlns:c16="http://schemas.microsoft.com/office/drawing/2014/chart" uri="{C3380CC4-5D6E-409C-BE32-E72D297353CC}">
              <c16:uniqueId val="{00000001-10B9-49FE-86BA-E8E49C8E928F}"/>
            </c:ext>
          </c:extLst>
        </c:ser>
        <c:dLbls>
          <c:showLegendKey val="0"/>
          <c:showVal val="0"/>
          <c:showCatName val="0"/>
          <c:showSerName val="0"/>
          <c:showPercent val="0"/>
          <c:showBubbleSize val="0"/>
        </c:dLbls>
        <c:axId val="1237115384"/>
        <c:axId val="1237116040"/>
      </c:areaChart>
      <c:dateAx>
        <c:axId val="1237115384"/>
        <c:scaling>
          <c:orientation val="minMax"/>
        </c:scaling>
        <c:delete val="0"/>
        <c:axPos val="b"/>
        <c:numFmt formatCode="mmm\-yy"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EYInterstate Light" panose="02000506000000020004" pitchFamily="2" charset="0"/>
                <a:ea typeface="+mn-ea"/>
                <a:cs typeface="+mn-cs"/>
              </a:defRPr>
            </a:pPr>
            <a:endParaRPr lang="en-US"/>
          </a:p>
        </c:txPr>
        <c:crossAx val="1237116040"/>
        <c:crosses val="autoZero"/>
        <c:auto val="1"/>
        <c:lblOffset val="100"/>
        <c:baseTimeUnit val="months"/>
      </c:dateAx>
      <c:valAx>
        <c:axId val="123711604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EYInterstate Light" panose="02000506000000020004" pitchFamily="2" charset="0"/>
                <a:ea typeface="+mn-ea"/>
                <a:cs typeface="+mn-cs"/>
              </a:defRPr>
            </a:pPr>
            <a:endParaRPr lang="en-US"/>
          </a:p>
        </c:txPr>
        <c:crossAx val="12371153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EYInterstate Light" panose="02000506000000020004"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[ATI Global Investment Portfolio.xlsx]Sheet2!PivotTable2</c:name>
    <c:fmtId val="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manualLayout>
          <c:layoutTarget val="inner"/>
          <c:xMode val="edge"/>
          <c:yMode val="edge"/>
          <c:x val="0.21809799441321506"/>
          <c:y val="0"/>
          <c:w val="0.52126575621294824"/>
          <c:h val="1"/>
        </c:manualLayout>
      </c:layout>
      <c:doughnutChart>
        <c:varyColors val="1"/>
        <c:ser>
          <c:idx val="0"/>
          <c:order val="0"/>
          <c:tx>
            <c:strRef>
              <c:f>Sheet2!$B$1</c:f>
              <c:strCache>
                <c:ptCount val="1"/>
                <c:pt idx="0">
                  <c:v>Total</c:v>
                </c:pt>
              </c:strCache>
            </c:strRef>
          </c:tx>
          <c:dPt>
            <c:idx val="0"/>
            <c:bubble3D val="0"/>
            <c:spPr>
              <a:solidFill>
                <a:schemeClr val="accent1"/>
              </a:solidFill>
              <a:ln w="19050">
                <a:noFill/>
              </a:ln>
              <a:effectLst/>
            </c:spPr>
            <c:extLst>
              <c:ext xmlns:c16="http://schemas.microsoft.com/office/drawing/2014/chart" uri="{C3380CC4-5D6E-409C-BE32-E72D297353CC}">
                <c16:uniqueId val="{00000001-3CCF-4A8F-BAE9-CC38B008C252}"/>
              </c:ext>
            </c:extLst>
          </c:dPt>
          <c:dPt>
            <c:idx val="1"/>
            <c:bubble3D val="0"/>
            <c:spPr>
              <a:solidFill>
                <a:schemeClr val="accent2"/>
              </a:solidFill>
              <a:ln w="19050">
                <a:noFill/>
              </a:ln>
              <a:effectLst/>
            </c:spPr>
            <c:extLst>
              <c:ext xmlns:c16="http://schemas.microsoft.com/office/drawing/2014/chart" uri="{C3380CC4-5D6E-409C-BE32-E72D297353CC}">
                <c16:uniqueId val="{00000003-3CCF-4A8F-BAE9-CC38B008C252}"/>
              </c:ext>
            </c:extLst>
          </c:dPt>
          <c:dPt>
            <c:idx val="2"/>
            <c:bubble3D val="0"/>
            <c:spPr>
              <a:solidFill>
                <a:schemeClr val="accent5"/>
              </a:solidFill>
              <a:ln w="19050">
                <a:noFill/>
              </a:ln>
              <a:effectLst/>
            </c:spPr>
            <c:extLst>
              <c:ext xmlns:c16="http://schemas.microsoft.com/office/drawing/2014/chart" uri="{C3380CC4-5D6E-409C-BE32-E72D297353CC}">
                <c16:uniqueId val="{00000005-3CCF-4A8F-BAE9-CC38B008C252}"/>
              </c:ext>
            </c:extLst>
          </c:dPt>
          <c:dPt>
            <c:idx val="3"/>
            <c:bubble3D val="0"/>
            <c:spPr>
              <a:solidFill>
                <a:srgbClr val="C893C7"/>
              </a:solidFill>
              <a:ln w="19050">
                <a:noFill/>
              </a:ln>
              <a:effectLst/>
            </c:spPr>
            <c:extLst>
              <c:ext xmlns:c16="http://schemas.microsoft.com/office/drawing/2014/chart" uri="{C3380CC4-5D6E-409C-BE32-E72D297353CC}">
                <c16:uniqueId val="{00000007-3CCF-4A8F-BAE9-CC38B008C252}"/>
              </c:ext>
            </c:extLst>
          </c:dPt>
          <c:dLbls>
            <c:dLbl>
              <c:idx val="0"/>
              <c:layout>
                <c:manualLayout>
                  <c:x val="0.19486224995600476"/>
                  <c:y val="-2.1167178206806664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91540B-3BB5-4542-BDC0-4EB1D6E627A5}" type="CATEGORYNAME">
                      <a:rPr lang="en-US">
                        <a:solidFill>
                          <a:schemeClr val="tx2"/>
                        </a:solidFill>
                      </a:rPr>
                      <a:pPr>
                        <a:defRPr/>
                      </a:pPr>
                      <a:t>[CATEGORY NAME]</a:t>
                    </a:fld>
                    <a:r>
                      <a:rPr lang="en-US" baseline="0" dirty="0">
                        <a:solidFill>
                          <a:schemeClr val="tx2"/>
                        </a:solidFill>
                      </a:rPr>
                      <a:t>
</a:t>
                    </a:r>
                    <a:fld id="{CB857600-E0A6-47F9-A89C-33724E16C4F3}" type="PERCENTAGE">
                      <a:rPr lang="en-US" baseline="0">
                        <a:solidFill>
                          <a:schemeClr val="tx2"/>
                        </a:solidFill>
                      </a:rPr>
                      <a:pPr>
                        <a:defRPr/>
                      </a:pPr>
                      <a:t>[PERCENTAGE]</a:t>
                    </a:fld>
                    <a:endParaRPr lang="en-US" baseline="0" dirty="0">
                      <a:solidFill>
                        <a:schemeClr val="tx2"/>
                      </a:solidFill>
                    </a:endParaRPr>
                  </a:p>
                </c:rich>
              </c:tx>
              <c:numFmt formatCode="0%" sourceLinked="0"/>
              <c:spPr>
                <a:solidFill>
                  <a:srgbClr val="808080"/>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1-3CCF-4A8F-BAE9-CC38B008C252}"/>
                </c:ext>
              </c:extLst>
            </c:dLbl>
            <c:dLbl>
              <c:idx val="1"/>
              <c:layout>
                <c:manualLayout>
                  <c:x val="-0.20679259179004605"/>
                  <c:y val="2.1167178206806664E-2"/>
                </c:manualLayout>
              </c:layout>
              <c:numFmt formatCode="0.00%" sourceLinked="0"/>
              <c:spPr>
                <a:solidFill>
                  <a:srgbClr val="FFE600"/>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3CCF-4A8F-BAE9-CC38B008C252}"/>
                </c:ext>
              </c:extLst>
            </c:dLbl>
            <c:dLbl>
              <c:idx val="2"/>
              <c:layout>
                <c:manualLayout>
                  <c:x val="0.24656039790351628"/>
                  <c:y val="0.16933742565445331"/>
                </c:manualLayout>
              </c:layout>
              <c:numFmt formatCode="0.00%" sourceLinked="0"/>
              <c:spPr>
                <a:solidFill>
                  <a:srgbClr val="00A3AE"/>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3CCF-4A8F-BAE9-CC38B008C252}"/>
                </c:ext>
              </c:extLst>
            </c:dLbl>
            <c:dLbl>
              <c:idx val="3"/>
              <c:layout>
                <c:manualLayout>
                  <c:x val="0.46743299135622313"/>
                  <c:y val="1.5875383655104984E-2"/>
                </c:manualLayout>
              </c:layout>
              <c:numFmt formatCode="0.00%" sourceLinked="0"/>
              <c:spPr>
                <a:solidFill>
                  <a:srgbClr val="C893C7"/>
                </a:solid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0793622307655437"/>
                      <c:h val="0.29464962069916689"/>
                    </c:manualLayout>
                  </c15:layout>
                </c:ext>
                <c:ext xmlns:c16="http://schemas.microsoft.com/office/drawing/2014/chart" uri="{C3380CC4-5D6E-409C-BE32-E72D297353CC}">
                  <c16:uniqueId val="{00000007-3CCF-4A8F-BAE9-CC38B008C252}"/>
                </c:ext>
              </c:extLst>
            </c:dLbl>
            <c:numFmt formatCode="0.00%" sourceLinked="0"/>
            <c:spPr>
              <a:solidFill>
                <a:srgbClr val="00A3AE"/>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Sheet2!$A$2:$A$6</c:f>
              <c:strCache>
                <c:ptCount val="4"/>
                <c:pt idx="0">
                  <c:v>USD</c:v>
                </c:pt>
                <c:pt idx="1">
                  <c:v>EUR</c:v>
                </c:pt>
                <c:pt idx="2">
                  <c:v>KSH</c:v>
                </c:pt>
                <c:pt idx="3">
                  <c:v>UGX</c:v>
                </c:pt>
              </c:strCache>
            </c:strRef>
          </c:cat>
          <c:val>
            <c:numRef>
              <c:f>Sheet2!$B$2:$B$6</c:f>
              <c:numCache>
                <c:formatCode>_(* #,##0.00_);_(* \(#,##0.00\);_(* "-"??_);_(@_)</c:formatCode>
                <c:ptCount val="4"/>
                <c:pt idx="0">
                  <c:v>544631673.91999996</c:v>
                </c:pt>
                <c:pt idx="1">
                  <c:v>31660749.346815001</c:v>
                </c:pt>
                <c:pt idx="2">
                  <c:v>5958160.3225980001</c:v>
                </c:pt>
                <c:pt idx="3">
                  <c:v>148500</c:v>
                </c:pt>
              </c:numCache>
            </c:numRef>
          </c:val>
          <c:extLst>
            <c:ext xmlns:c16="http://schemas.microsoft.com/office/drawing/2014/chart" uri="{C3380CC4-5D6E-409C-BE32-E72D297353CC}">
              <c16:uniqueId val="{00000008-3CCF-4A8F-BAE9-CC38B008C252}"/>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baseline="0">
                <a:solidFill>
                  <a:schemeClr val="tx2"/>
                </a:solidFill>
                <a:latin typeface="EYInterstate Light" panose="02000506000000020004" pitchFamily="2" charset="0"/>
                <a:ea typeface="+mn-ea"/>
                <a:cs typeface="+mn-cs"/>
              </a:defRPr>
            </a:pPr>
            <a:r>
              <a:rPr lang="en-GB" sz="1400" dirty="0">
                <a:latin typeface="EYInterstate Light" panose="02000506000000020004" pitchFamily="2" charset="0"/>
              </a:rPr>
              <a:t>Results of </a:t>
            </a:r>
            <a:r>
              <a:rPr lang="en-GB" sz="1400" b="1" i="0" u="none" strike="noStrike" baseline="0" dirty="0">
                <a:effectLst/>
              </a:rPr>
              <a:t>Data Protection Impact Assessment</a:t>
            </a:r>
            <a:r>
              <a:rPr lang="en-GB" sz="1400" b="0" i="0" u="none" strike="noStrike" baseline="0" dirty="0">
                <a:effectLst/>
              </a:rPr>
              <a:t> </a:t>
            </a:r>
            <a:endParaRPr lang="en-GB" sz="1400" dirty="0">
              <a:latin typeface="EYInterstate Light" panose="02000506000000020004" pitchFamily="2" charset="0"/>
            </a:endParaRPr>
          </a:p>
        </c:rich>
      </c:tx>
      <c:layout>
        <c:manualLayout>
          <c:xMode val="edge"/>
          <c:yMode val="edge"/>
          <c:x val="0.15938666864755113"/>
          <c:y val="1.6295911271572766E-3"/>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EYInterstate Light" panose="02000506000000020004" pitchFamily="2" charset="0"/>
              <a:ea typeface="+mn-ea"/>
              <a:cs typeface="+mn-cs"/>
            </a:defRPr>
          </a:pPr>
          <a:endParaRPr lang="en-US"/>
        </a:p>
      </c:txPr>
    </c:title>
    <c:autoTitleDeleted val="0"/>
    <c:plotArea>
      <c:layout/>
      <c:radarChart>
        <c:radarStyle val="marker"/>
        <c:varyColors val="0"/>
        <c:ser>
          <c:idx val="0"/>
          <c:order val="0"/>
          <c:tx>
            <c:strRef>
              <c:f>Dashboard!$J$3:$J$4</c:f>
              <c:strCache>
                <c:ptCount val="2"/>
                <c:pt idx="0">
                  <c:v>Total Rating per domain*</c:v>
                </c:pt>
              </c:strCache>
            </c:strRef>
          </c:tx>
          <c:spPr>
            <a:ln w="31750" cap="rnd">
              <a:solidFill>
                <a:srgbClr val="FFE600"/>
              </a:solidFill>
              <a:round/>
            </a:ln>
            <a:effectLst>
              <a:outerShdw blurRad="40000" dist="23000" dir="5400000" rotWithShape="0">
                <a:srgbClr val="000000">
                  <a:alpha val="35000"/>
                </a:srgbClr>
              </a:outerShdw>
            </a:effectLst>
          </c:spPr>
          <c:marker>
            <c:symbol val="circle"/>
            <c:size val="6"/>
            <c:spPr>
              <a:solidFill>
                <a:schemeClr val="bg1">
                  <a:lumMod val="50000"/>
                </a:schemeClr>
              </a:solidFill>
              <a:ln w="12700">
                <a:solidFill>
                  <a:srgbClr val="FFE600"/>
                </a:solidFill>
                <a:round/>
              </a:ln>
              <a:effectLst>
                <a:outerShdw blurRad="40000" dist="23000" dir="5400000" rotWithShape="0">
                  <a:srgbClr val="000000">
                    <a:alpha val="35000"/>
                  </a:srgbClr>
                </a:outerShdw>
              </a:effectLst>
            </c:spPr>
          </c:marker>
          <c:cat>
            <c:strRef>
              <c:f>Dashboard!$C$5:$C$14</c:f>
              <c:strCache>
                <c:ptCount val="10"/>
                <c:pt idx="0">
                  <c:v>Training &amp; Awareness</c:v>
                </c:pt>
                <c:pt idx="1">
                  <c:v>Regulatory Reporting and Compliance</c:v>
                </c:pt>
                <c:pt idx="2">
                  <c:v>Breach Management</c:v>
                </c:pt>
                <c:pt idx="3">
                  <c:v>Consumer Complaints/Requests</c:v>
                </c:pt>
                <c:pt idx="4">
                  <c:v>Cross Border Data Management</c:v>
                </c:pt>
                <c:pt idx="5">
                  <c:v>Appropriate Collection of Data</c:v>
                </c:pt>
                <c:pt idx="6">
                  <c:v>Relevant Use of Data</c:v>
                </c:pt>
                <c:pt idx="7">
                  <c:v>Managed Disclosures</c:v>
                </c:pt>
                <c:pt idx="8">
                  <c:v>Appropriate Retention &amp; Disposal</c:v>
                </c:pt>
                <c:pt idx="9">
                  <c:v>Data Flow Management</c:v>
                </c:pt>
              </c:strCache>
            </c:strRef>
          </c:cat>
          <c:val>
            <c:numRef>
              <c:f>Dashboard!$J$5:$J$14</c:f>
              <c:numCache>
                <c:formatCode>0.00</c:formatCode>
                <c:ptCount val="10"/>
                <c:pt idx="0">
                  <c:v>4</c:v>
                </c:pt>
                <c:pt idx="1">
                  <c:v>5</c:v>
                </c:pt>
                <c:pt idx="2">
                  <c:v>4</c:v>
                </c:pt>
                <c:pt idx="3">
                  <c:v>3.6666666666666665</c:v>
                </c:pt>
                <c:pt idx="4">
                  <c:v>5</c:v>
                </c:pt>
                <c:pt idx="5">
                  <c:v>5</c:v>
                </c:pt>
                <c:pt idx="6">
                  <c:v>5</c:v>
                </c:pt>
                <c:pt idx="7">
                  <c:v>5</c:v>
                </c:pt>
                <c:pt idx="8">
                  <c:v>5</c:v>
                </c:pt>
                <c:pt idx="9">
                  <c:v>5</c:v>
                </c:pt>
              </c:numCache>
            </c:numRef>
          </c:val>
          <c:extLst>
            <c:ext xmlns:c16="http://schemas.microsoft.com/office/drawing/2014/chart" uri="{C3380CC4-5D6E-409C-BE32-E72D297353CC}">
              <c16:uniqueId val="{00000000-83AD-42E5-8CA3-7EF472AB993D}"/>
            </c:ext>
          </c:extLst>
        </c:ser>
        <c:dLbls>
          <c:showLegendKey val="0"/>
          <c:showVal val="0"/>
          <c:showCatName val="0"/>
          <c:showSerName val="0"/>
          <c:showPercent val="0"/>
          <c:showBubbleSize val="0"/>
        </c:dLbls>
        <c:axId val="223948888"/>
        <c:axId val="223949272"/>
      </c:radarChart>
      <c:catAx>
        <c:axId val="2239488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EYInterstate Light" panose="02000506000000020004" pitchFamily="2" charset="0"/>
                <a:ea typeface="+mn-ea"/>
                <a:cs typeface="+mn-cs"/>
              </a:defRPr>
            </a:pPr>
            <a:endParaRPr lang="en-US"/>
          </a:p>
        </c:txPr>
        <c:crossAx val="223949272"/>
        <c:crosses val="autoZero"/>
        <c:auto val="1"/>
        <c:lblAlgn val="ctr"/>
        <c:lblOffset val="100"/>
        <c:noMultiLvlLbl val="0"/>
      </c:catAx>
      <c:valAx>
        <c:axId val="223949272"/>
        <c:scaling>
          <c:orientation val="minMax"/>
        </c:scaling>
        <c:delete val="0"/>
        <c:axPos val="l"/>
        <c:majorGridlines>
          <c:spPr>
            <a:ln w="9525" cap="flat" cmpd="sng" algn="ctr">
              <a:solidFill>
                <a:sysClr val="window" lastClr="FFFFFF">
                  <a:lumMod val="50000"/>
                </a:sys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23948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r>
              <a:rPr lang="en-GB"/>
              <a:t>Sales In Months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Sheet1!$B$7:$B$14</c:f>
              <c:numCache>
                <c:formatCode>_-* #,##0_-;\-* #,##0_-;_-* "-"??_-;_-@_-</c:formatCode>
                <c:ptCount val="8"/>
                <c:pt idx="0">
                  <c:v>206500</c:v>
                </c:pt>
                <c:pt idx="1">
                  <c:v>200000</c:v>
                </c:pt>
                <c:pt idx="2">
                  <c:v>130000</c:v>
                </c:pt>
                <c:pt idx="3">
                  <c:v>150000</c:v>
                </c:pt>
                <c:pt idx="4">
                  <c:v>172000</c:v>
                </c:pt>
                <c:pt idx="5">
                  <c:v>153100</c:v>
                </c:pt>
                <c:pt idx="6">
                  <c:v>118500</c:v>
                </c:pt>
                <c:pt idx="7">
                  <c:v>164000</c:v>
                </c:pt>
              </c:numCache>
            </c:numRef>
          </c:val>
          <c:extLst>
            <c:ext xmlns:c16="http://schemas.microsoft.com/office/drawing/2014/chart" uri="{C3380CC4-5D6E-409C-BE32-E72D297353CC}">
              <c16:uniqueId val="{00000000-E507-4A6B-A5FD-6830B6683CDD}"/>
            </c:ext>
          </c:extLst>
        </c:ser>
        <c:dLbls>
          <c:dLblPos val="outEnd"/>
          <c:showLegendKey val="0"/>
          <c:showVal val="1"/>
          <c:showCatName val="0"/>
          <c:showSerName val="0"/>
          <c:showPercent val="0"/>
          <c:showBubbleSize val="0"/>
        </c:dLbls>
        <c:gapWidth val="80"/>
        <c:overlap val="-27"/>
        <c:axId val="1769663080"/>
        <c:axId val="1769664392"/>
      </c:barChart>
      <c:catAx>
        <c:axId val="1769663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769664392"/>
        <c:crosses val="autoZero"/>
        <c:auto val="1"/>
        <c:lblAlgn val="ctr"/>
        <c:lblOffset val="100"/>
        <c:noMultiLvlLbl val="0"/>
      </c:catAx>
      <c:valAx>
        <c:axId val="1769664392"/>
        <c:scaling>
          <c:orientation val="minMax"/>
          <c:min val="100000"/>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769663080"/>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Sheet1!$B$6</c:f>
              <c:strCache>
                <c:ptCount val="1"/>
                <c:pt idx="0">
                  <c:v>Sales</c:v>
                </c:pt>
              </c:strCache>
            </c:strRef>
          </c:tx>
          <c:spPr>
            <a:ln w="28575" cap="rnd">
              <a:solidFill>
                <a:schemeClr val="accent1"/>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Sheet1!$B$7:$B$14</c:f>
              <c:numCache>
                <c:formatCode>_-* #,##0_-;\-* #,##0_-;_-* "-"??_-;_-@_-</c:formatCode>
                <c:ptCount val="8"/>
                <c:pt idx="0">
                  <c:v>206500</c:v>
                </c:pt>
                <c:pt idx="1">
                  <c:v>200000</c:v>
                </c:pt>
                <c:pt idx="2">
                  <c:v>130000</c:v>
                </c:pt>
                <c:pt idx="3">
                  <c:v>150000</c:v>
                </c:pt>
                <c:pt idx="4">
                  <c:v>172000</c:v>
                </c:pt>
                <c:pt idx="5">
                  <c:v>153100</c:v>
                </c:pt>
                <c:pt idx="6">
                  <c:v>118500</c:v>
                </c:pt>
                <c:pt idx="7">
                  <c:v>164000</c:v>
                </c:pt>
              </c:numCache>
            </c:numRef>
          </c:val>
          <c:smooth val="0"/>
          <c:extLst>
            <c:ext xmlns:c16="http://schemas.microsoft.com/office/drawing/2014/chart" uri="{C3380CC4-5D6E-409C-BE32-E72D297353CC}">
              <c16:uniqueId val="{00000000-0C94-4C76-BA68-24B5B6C95CC9}"/>
            </c:ext>
          </c:extLst>
        </c:ser>
        <c:ser>
          <c:idx val="1"/>
          <c:order val="1"/>
          <c:tx>
            <c:strRef>
              <c:f>Sheet1!$C$6</c:f>
              <c:strCache>
                <c:ptCount val="1"/>
                <c:pt idx="0">
                  <c:v>Profits</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Sheet1!$C$7:$C$14</c:f>
              <c:numCache>
                <c:formatCode>_(* #,##0.00_);_(* \(#,##0.00\);_(* "-"??_);_(@_)</c:formatCode>
                <c:ptCount val="8"/>
                <c:pt idx="0">
                  <c:v>8260</c:v>
                </c:pt>
                <c:pt idx="1">
                  <c:v>8000</c:v>
                </c:pt>
                <c:pt idx="2">
                  <c:v>5200</c:v>
                </c:pt>
                <c:pt idx="3">
                  <c:v>6000</c:v>
                </c:pt>
                <c:pt idx="4">
                  <c:v>6880</c:v>
                </c:pt>
                <c:pt idx="5">
                  <c:v>6124</c:v>
                </c:pt>
                <c:pt idx="6">
                  <c:v>4740</c:v>
                </c:pt>
                <c:pt idx="7">
                  <c:v>6560</c:v>
                </c:pt>
              </c:numCache>
            </c:numRef>
          </c:val>
          <c:smooth val="0"/>
          <c:extLst>
            <c:ext xmlns:c16="http://schemas.microsoft.com/office/drawing/2014/chart" uri="{C3380CC4-5D6E-409C-BE32-E72D297353CC}">
              <c16:uniqueId val="{00000001-0C94-4C76-BA68-24B5B6C95CC9}"/>
            </c:ext>
          </c:extLst>
        </c:ser>
        <c:dLbls>
          <c:dLblPos val="t"/>
          <c:showLegendKey val="0"/>
          <c:showVal val="1"/>
          <c:showCatName val="0"/>
          <c:showSerName val="0"/>
          <c:showPercent val="0"/>
          <c:showBubbleSize val="0"/>
        </c:dLbls>
        <c:smooth val="0"/>
        <c:axId val="4961303"/>
        <c:axId val="4962287"/>
      </c:lineChart>
      <c:catAx>
        <c:axId val="4961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962287"/>
        <c:crosses val="autoZero"/>
        <c:auto val="1"/>
        <c:lblAlgn val="ctr"/>
        <c:lblOffset val="100"/>
        <c:noMultiLvlLbl val="0"/>
      </c:catAx>
      <c:valAx>
        <c:axId val="4962287"/>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961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lineChart>
        <c:grouping val="stacked"/>
        <c:varyColors val="0"/>
        <c:ser>
          <c:idx val="0"/>
          <c:order val="0"/>
          <c:tx>
            <c:strRef>
              <c:f>Sheet1!$B$6</c:f>
              <c:strCache>
                <c:ptCount val="1"/>
                <c:pt idx="0">
                  <c:v>Sales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2236220472440968E-2"/>
                  <c:y val="0.1416666666666666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C8-47C8-B3B6-609F53E6E9B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Sheet1!$B$7:$B$14</c:f>
              <c:numCache>
                <c:formatCode>_-* #,##0_-;\-* #,##0_-;_-* "-"??_-;_-@_-</c:formatCode>
                <c:ptCount val="8"/>
                <c:pt idx="0">
                  <c:v>206500</c:v>
                </c:pt>
                <c:pt idx="1">
                  <c:v>200000</c:v>
                </c:pt>
                <c:pt idx="2">
                  <c:v>130000</c:v>
                </c:pt>
                <c:pt idx="3">
                  <c:v>150000</c:v>
                </c:pt>
                <c:pt idx="4">
                  <c:v>172000</c:v>
                </c:pt>
                <c:pt idx="5">
                  <c:v>153100</c:v>
                </c:pt>
                <c:pt idx="6">
                  <c:v>118500</c:v>
                </c:pt>
                <c:pt idx="7">
                  <c:v>164000</c:v>
                </c:pt>
              </c:numCache>
            </c:numRef>
          </c:val>
          <c:smooth val="0"/>
          <c:extLst>
            <c:ext xmlns:c16="http://schemas.microsoft.com/office/drawing/2014/chart" uri="{C3380CC4-5D6E-409C-BE32-E72D297353CC}">
              <c16:uniqueId val="{00000000-ABC8-47C8-B3B6-609F53E6E9B1}"/>
            </c:ext>
          </c:extLst>
        </c:ser>
        <c:ser>
          <c:idx val="1"/>
          <c:order val="1"/>
          <c:tx>
            <c:strRef>
              <c:f>Sheet1!$C$6</c:f>
              <c:strCache>
                <c:ptCount val="1"/>
                <c:pt idx="0">
                  <c:v>Profits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0.14666666666666661"/>
                  <c:y val="-8.055555555555557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C8-47C8-B3B6-609F53E6E9B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Sheet1!$A$7:$A$14</c:f>
              <c:strCache>
                <c:ptCount val="8"/>
                <c:pt idx="0">
                  <c:v>Jan</c:v>
                </c:pt>
                <c:pt idx="1">
                  <c:v>Feb</c:v>
                </c:pt>
                <c:pt idx="2">
                  <c:v>Jul</c:v>
                </c:pt>
                <c:pt idx="3">
                  <c:v>Aug</c:v>
                </c:pt>
                <c:pt idx="4">
                  <c:v>Sep</c:v>
                </c:pt>
                <c:pt idx="5">
                  <c:v>Oct</c:v>
                </c:pt>
                <c:pt idx="6">
                  <c:v>Nov</c:v>
                </c:pt>
                <c:pt idx="7">
                  <c:v>Dec</c:v>
                </c:pt>
              </c:strCache>
            </c:strRef>
          </c:cat>
          <c:val>
            <c:numRef>
              <c:f>Sheet1!$C$7:$C$14</c:f>
              <c:numCache>
                <c:formatCode>_(* #,##0.00_);_(* \(#,##0.00\);_(* "-"??_);_(@_)</c:formatCode>
                <c:ptCount val="8"/>
                <c:pt idx="0">
                  <c:v>8260</c:v>
                </c:pt>
                <c:pt idx="1">
                  <c:v>8000</c:v>
                </c:pt>
                <c:pt idx="2">
                  <c:v>5200</c:v>
                </c:pt>
                <c:pt idx="3">
                  <c:v>6000</c:v>
                </c:pt>
                <c:pt idx="4">
                  <c:v>6880</c:v>
                </c:pt>
                <c:pt idx="5">
                  <c:v>6124</c:v>
                </c:pt>
                <c:pt idx="6">
                  <c:v>4740</c:v>
                </c:pt>
                <c:pt idx="7">
                  <c:v>6560</c:v>
                </c:pt>
              </c:numCache>
            </c:numRef>
          </c:val>
          <c:smooth val="0"/>
          <c:extLst>
            <c:ext xmlns:c16="http://schemas.microsoft.com/office/drawing/2014/chart" uri="{C3380CC4-5D6E-409C-BE32-E72D297353CC}">
              <c16:uniqueId val="{00000001-ABC8-47C8-B3B6-609F53E6E9B1}"/>
            </c:ext>
          </c:extLst>
        </c:ser>
        <c:dLbls>
          <c:showLegendKey val="0"/>
          <c:showVal val="0"/>
          <c:showCatName val="0"/>
          <c:showSerName val="0"/>
          <c:showPercent val="0"/>
          <c:showBubbleSize val="0"/>
        </c:dLbls>
        <c:marker val="1"/>
        <c:smooth val="0"/>
        <c:axId val="7624263"/>
        <c:axId val="7619343"/>
      </c:lineChart>
      <c:catAx>
        <c:axId val="7624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19343"/>
        <c:crosses val="autoZero"/>
        <c:auto val="1"/>
        <c:lblAlgn val="ctr"/>
        <c:lblOffset val="100"/>
        <c:noMultiLvlLbl val="0"/>
      </c:catAx>
      <c:valAx>
        <c:axId val="7619343"/>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24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dirty="0"/>
              <a:t>Disruptive Forces in the AI Environment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31901246719160109"/>
          <c:y val="0.19817147856517936"/>
          <c:w val="0.36197506561679788"/>
          <c:h val="0.60329177602799655"/>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D9AE-47AE-946A-14DADDC2C348}"/>
              </c:ext>
            </c:extLst>
          </c:dPt>
          <c:dPt>
            <c:idx val="1"/>
            <c:bubble3D val="0"/>
            <c:spPr>
              <a:solidFill>
                <a:schemeClr val="accent2"/>
              </a:solidFill>
              <a:ln w="19050">
                <a:noFill/>
              </a:ln>
              <a:effectLst/>
            </c:spPr>
            <c:extLst>
              <c:ext xmlns:c16="http://schemas.microsoft.com/office/drawing/2014/chart" uri="{C3380CC4-5D6E-409C-BE32-E72D297353CC}">
                <c16:uniqueId val="{00000003-D9AE-47AE-946A-14DADDC2C348}"/>
              </c:ext>
            </c:extLst>
          </c:dPt>
          <c:dPt>
            <c:idx val="2"/>
            <c:bubble3D val="0"/>
            <c:spPr>
              <a:solidFill>
                <a:schemeClr val="accent3"/>
              </a:solidFill>
              <a:ln w="19050">
                <a:noFill/>
              </a:ln>
              <a:effectLst/>
            </c:spPr>
            <c:extLst>
              <c:ext xmlns:c16="http://schemas.microsoft.com/office/drawing/2014/chart" uri="{C3380CC4-5D6E-409C-BE32-E72D297353CC}">
                <c16:uniqueId val="{00000005-D9AE-47AE-946A-14DADDC2C348}"/>
              </c:ext>
            </c:extLst>
          </c:dPt>
          <c:dPt>
            <c:idx val="3"/>
            <c:bubble3D val="0"/>
            <c:spPr>
              <a:solidFill>
                <a:schemeClr val="accent4"/>
              </a:solidFill>
              <a:ln w="19050">
                <a:noFill/>
              </a:ln>
              <a:effectLst/>
            </c:spPr>
            <c:extLst>
              <c:ext xmlns:c16="http://schemas.microsoft.com/office/drawing/2014/chart" uri="{C3380CC4-5D6E-409C-BE32-E72D297353CC}">
                <c16:uniqueId val="{00000007-D9AE-47AE-946A-14DADDC2C348}"/>
              </c:ext>
            </c:extLst>
          </c:dPt>
          <c:dPt>
            <c:idx val="4"/>
            <c:bubble3D val="0"/>
            <c:spPr>
              <a:solidFill>
                <a:schemeClr val="accent5"/>
              </a:solidFill>
              <a:ln w="19050">
                <a:noFill/>
              </a:ln>
              <a:effectLst/>
            </c:spPr>
            <c:extLst>
              <c:ext xmlns:c16="http://schemas.microsoft.com/office/drawing/2014/chart" uri="{C3380CC4-5D6E-409C-BE32-E72D297353CC}">
                <c16:uniqueId val="{00000009-D9AE-47AE-946A-14DADDC2C348}"/>
              </c:ext>
            </c:extLst>
          </c:dPt>
          <c:dPt>
            <c:idx val="5"/>
            <c:bubble3D val="0"/>
            <c:spPr>
              <a:solidFill>
                <a:schemeClr val="accent6"/>
              </a:solidFill>
              <a:ln w="19050">
                <a:noFill/>
              </a:ln>
              <a:effectLst/>
            </c:spPr>
            <c:extLst>
              <c:ext xmlns:c16="http://schemas.microsoft.com/office/drawing/2014/chart" uri="{C3380CC4-5D6E-409C-BE32-E72D297353CC}">
                <c16:uniqueId val="{0000000B-D9AE-47AE-946A-14DADDC2C348}"/>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D9AE-47AE-946A-14DADDC2C348}"/>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D9AE-47AE-946A-14DADDC2C348}"/>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D9AE-47AE-946A-14DADDC2C348}"/>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D9AE-47AE-946A-14DADDC2C348}"/>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D9AE-47AE-946A-14DADDC2C34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Sheet1!$B$26:$B$36</c:f>
              <c:strCache>
                <c:ptCount val="11"/>
                <c:pt idx="0">
                  <c:v>SM</c:v>
                </c:pt>
                <c:pt idx="1">
                  <c:v>CO</c:v>
                </c:pt>
                <c:pt idx="2">
                  <c:v>LS</c:v>
                </c:pt>
                <c:pt idx="3">
                  <c:v>BM</c:v>
                </c:pt>
                <c:pt idx="4">
                  <c:v>CA</c:v>
                </c:pt>
                <c:pt idx="5">
                  <c:v>UM</c:v>
                </c:pt>
                <c:pt idx="6">
                  <c:v>DK</c:v>
                </c:pt>
                <c:pt idx="7">
                  <c:v>VS</c:v>
                </c:pt>
                <c:pt idx="8">
                  <c:v>DKCA</c:v>
                </c:pt>
                <c:pt idx="9">
                  <c:v>JA</c:v>
                </c:pt>
                <c:pt idx="10">
                  <c:v>BMCO</c:v>
                </c:pt>
              </c:strCache>
            </c:strRef>
          </c:cat>
          <c:val>
            <c:numRef>
              <c:f>Sheet1!$C$26:$C$36</c:f>
              <c:numCache>
                <c:formatCode>General</c:formatCode>
                <c:ptCount val="11"/>
                <c:pt idx="0">
                  <c:v>9000</c:v>
                </c:pt>
                <c:pt idx="1">
                  <c:v>8200</c:v>
                </c:pt>
                <c:pt idx="2">
                  <c:v>8000</c:v>
                </c:pt>
                <c:pt idx="3">
                  <c:v>8000</c:v>
                </c:pt>
                <c:pt idx="4">
                  <c:v>6880</c:v>
                </c:pt>
                <c:pt idx="5">
                  <c:v>6560</c:v>
                </c:pt>
                <c:pt idx="6">
                  <c:v>6124</c:v>
                </c:pt>
                <c:pt idx="7">
                  <c:v>5200</c:v>
                </c:pt>
                <c:pt idx="8">
                  <c:v>5200</c:v>
                </c:pt>
                <c:pt idx="9">
                  <c:v>4740</c:v>
                </c:pt>
                <c:pt idx="10">
                  <c:v>4740</c:v>
                </c:pt>
              </c:numCache>
            </c:numRef>
          </c:val>
          <c:extLst>
            <c:ext xmlns:c16="http://schemas.microsoft.com/office/drawing/2014/chart" uri="{C3380CC4-5D6E-409C-BE32-E72D297353CC}">
              <c16:uniqueId val="{0000001E-D9AE-47AE-946A-14DADDC2C348}"/>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Disruptive Forces in the AI Environment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Sheet1!$C$25</c:f>
              <c:strCache>
                <c:ptCount val="1"/>
                <c:pt idx="0">
                  <c:v>Share</c:v>
                </c:pt>
              </c:strCache>
            </c:strRef>
          </c:tx>
          <c:spPr>
            <a:solidFill>
              <a:srgbClr val="D0E8FA"/>
            </a:solidFill>
            <a:ln>
              <a:noFill/>
            </a:ln>
            <a:effectLst/>
          </c:spPr>
          <c:invertIfNegative val="0"/>
          <c:dLbls>
            <c:numFmt formatCode="#.##,&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Sheet1!$B$26:$B$36</c:f>
              <c:strCache>
                <c:ptCount val="11"/>
                <c:pt idx="0">
                  <c:v>SM</c:v>
                </c:pt>
                <c:pt idx="1">
                  <c:v>CO</c:v>
                </c:pt>
                <c:pt idx="2">
                  <c:v>LS</c:v>
                </c:pt>
                <c:pt idx="3">
                  <c:v>BM</c:v>
                </c:pt>
                <c:pt idx="4">
                  <c:v>CA</c:v>
                </c:pt>
                <c:pt idx="5">
                  <c:v>UM</c:v>
                </c:pt>
                <c:pt idx="6">
                  <c:v>DK</c:v>
                </c:pt>
                <c:pt idx="7">
                  <c:v>VS</c:v>
                </c:pt>
                <c:pt idx="8">
                  <c:v>DKCA</c:v>
                </c:pt>
                <c:pt idx="9">
                  <c:v>JA</c:v>
                </c:pt>
                <c:pt idx="10">
                  <c:v>BMCO</c:v>
                </c:pt>
              </c:strCache>
            </c:strRef>
          </c:cat>
          <c:val>
            <c:numRef>
              <c:f>Sheet1!$C$26:$C$36</c:f>
              <c:numCache>
                <c:formatCode>General</c:formatCode>
                <c:ptCount val="11"/>
                <c:pt idx="0">
                  <c:v>9000</c:v>
                </c:pt>
                <c:pt idx="1">
                  <c:v>8200</c:v>
                </c:pt>
                <c:pt idx="2">
                  <c:v>8000</c:v>
                </c:pt>
                <c:pt idx="3">
                  <c:v>8000</c:v>
                </c:pt>
                <c:pt idx="4">
                  <c:v>6880</c:v>
                </c:pt>
                <c:pt idx="5">
                  <c:v>6560</c:v>
                </c:pt>
                <c:pt idx="6">
                  <c:v>6124</c:v>
                </c:pt>
                <c:pt idx="7">
                  <c:v>5200</c:v>
                </c:pt>
                <c:pt idx="8">
                  <c:v>5200</c:v>
                </c:pt>
                <c:pt idx="9">
                  <c:v>4740</c:v>
                </c:pt>
                <c:pt idx="10">
                  <c:v>4740</c:v>
                </c:pt>
              </c:numCache>
            </c:numRef>
          </c:val>
          <c:extLst>
            <c:ext xmlns:c16="http://schemas.microsoft.com/office/drawing/2014/chart" uri="{C3380CC4-5D6E-409C-BE32-E72D297353CC}">
              <c16:uniqueId val="{00000000-92EE-4089-BDD3-DE7676F87232}"/>
            </c:ext>
          </c:extLst>
        </c:ser>
        <c:dLbls>
          <c:showLegendKey val="0"/>
          <c:showVal val="1"/>
          <c:showCatName val="0"/>
          <c:showSerName val="0"/>
          <c:showPercent val="0"/>
          <c:showBubbleSize val="0"/>
        </c:dLbls>
        <c:gapWidth val="49"/>
        <c:overlap val="-27"/>
        <c:axId val="1519683032"/>
        <c:axId val="1519677128"/>
      </c:barChart>
      <c:catAx>
        <c:axId val="1519683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19677128"/>
        <c:crosses val="autoZero"/>
        <c:auto val="1"/>
        <c:lblAlgn val="ctr"/>
        <c:lblOffset val="100"/>
        <c:noMultiLvlLbl val="0"/>
      </c:catAx>
      <c:valAx>
        <c:axId val="1519677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19683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00" b="1" i="0" u="none" strike="noStrike" kern="1200" cap="none" spc="100" baseline="0" dirty="0">
                <a:solidFill>
                  <a:prstClr val="white">
                    <a:lumMod val="85000"/>
                  </a:prstClr>
                </a:solidFill>
                <a:effectLst>
                  <a:outerShdw blurRad="50800" dist="38100" dir="5400000" algn="t" rotWithShape="0">
                    <a:prstClr val="black">
                      <a:alpha val="40000"/>
                    </a:prstClr>
                  </a:outerShdw>
                </a:effectLst>
                <a:latin typeface="EYInterstate Light" panose="02000506000000020004" pitchFamily="2" charset="0"/>
                <a:ea typeface="+mn-ea"/>
                <a:cs typeface="+mn-cs"/>
              </a:defRPr>
            </a:pPr>
            <a:r>
              <a:rPr lang="en-US" sz="1400" b="1" i="0" u="none" strike="noStrike" kern="1200" cap="none" baseline="0" dirty="0">
                <a:solidFill>
                  <a:prstClr val="white">
                    <a:lumMod val="85000"/>
                  </a:prstClr>
                </a:solidFill>
                <a:latin typeface="EYInterstate Light" panose="02000506000000020004" pitchFamily="2" charset="0"/>
                <a:ea typeface="+mn-ea"/>
                <a:cs typeface="+mn-cs"/>
              </a:rPr>
              <a:t>Delivery Toolkits Total Views Vs Unique Views </a:t>
            </a:r>
          </a:p>
        </c:rich>
      </c:tx>
      <c:layout>
        <c:manualLayout>
          <c:xMode val="edge"/>
          <c:yMode val="edge"/>
          <c:x val="0.12295189374848295"/>
          <c:y val="1.6079842113676253E-2"/>
        </c:manualLayout>
      </c:layout>
      <c:overlay val="0"/>
      <c:spPr>
        <a:noFill/>
        <a:ln>
          <a:noFill/>
        </a:ln>
        <a:effectLst/>
      </c:spPr>
      <c:txPr>
        <a:bodyPr rot="0" spcFirstLastPara="1" vertOverflow="ellipsis" vert="horz" wrap="square" anchor="ctr" anchorCtr="1"/>
        <a:lstStyle/>
        <a:p>
          <a:pPr algn="ctr" rtl="0">
            <a:defRPr lang="en-US" sz="1400" b="1" i="0" u="none" strike="noStrike" kern="1200" cap="none" spc="100" baseline="0" dirty="0">
              <a:solidFill>
                <a:prstClr val="white">
                  <a:lumMod val="85000"/>
                </a:prstClr>
              </a:solidFill>
              <a:effectLst>
                <a:outerShdw blurRad="50800" dist="38100" dir="5400000" algn="t" rotWithShape="0">
                  <a:prstClr val="black">
                    <a:alpha val="40000"/>
                  </a:prstClr>
                </a:outerShdw>
              </a:effectLst>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10104093888934208"/>
          <c:y val="0.22756996551380318"/>
          <c:w val="0.87109617999301536"/>
          <c:h val="0.52580545606768725"/>
        </c:manualLayout>
      </c:layout>
      <c:barChart>
        <c:barDir val="col"/>
        <c:grouping val="clustered"/>
        <c:varyColors val="0"/>
        <c:ser>
          <c:idx val="0"/>
          <c:order val="0"/>
          <c:tx>
            <c:strRef>
              <c:f>'Raw Data (Delivery Toolkits) '!$C$2</c:f>
              <c:strCache>
                <c:ptCount val="1"/>
                <c:pt idx="0">
                  <c:v>Total Views</c:v>
                </c:pt>
              </c:strCache>
            </c:strRef>
          </c:tx>
          <c:spPr>
            <a:solidFill>
              <a:srgbClr val="FFE600"/>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'!$C$3:$C$14</c:f>
              <c:numCache>
                <c:formatCode>#,##0</c:formatCode>
                <c:ptCount val="12"/>
                <c:pt idx="0">
                  <c:v>306</c:v>
                </c:pt>
                <c:pt idx="1">
                  <c:v>382</c:v>
                </c:pt>
                <c:pt idx="2">
                  <c:v>419</c:v>
                </c:pt>
                <c:pt idx="3">
                  <c:v>569</c:v>
                </c:pt>
                <c:pt idx="4">
                  <c:v>471</c:v>
                </c:pt>
                <c:pt idx="5">
                  <c:v>511</c:v>
                </c:pt>
                <c:pt idx="6">
                  <c:v>1018</c:v>
                </c:pt>
                <c:pt idx="7">
                  <c:v>391</c:v>
                </c:pt>
                <c:pt idx="8">
                  <c:v>610</c:v>
                </c:pt>
                <c:pt idx="9">
                  <c:v>362</c:v>
                </c:pt>
                <c:pt idx="10">
                  <c:v>511</c:v>
                </c:pt>
                <c:pt idx="11">
                  <c:v>605</c:v>
                </c:pt>
              </c:numCache>
            </c:numRef>
          </c:val>
          <c:extLst>
            <c:ext xmlns:c16="http://schemas.microsoft.com/office/drawing/2014/chart" uri="{C3380CC4-5D6E-409C-BE32-E72D297353CC}">
              <c16:uniqueId val="{00000000-0EDF-4C3E-9483-1BEE20BDFE34}"/>
            </c:ext>
          </c:extLst>
        </c:ser>
        <c:ser>
          <c:idx val="1"/>
          <c:order val="1"/>
          <c:tx>
            <c:strRef>
              <c:f>'Raw Data (Delivery Toolkits) '!$D$2</c:f>
              <c:strCache>
                <c:ptCount val="1"/>
                <c:pt idx="0">
                  <c:v>Unique Viewers</c:v>
                </c:pt>
              </c:strCache>
            </c:strRef>
          </c:tx>
          <c:spPr>
            <a:solidFill>
              <a:schemeClr val="bg1">
                <a:lumMod val="75000"/>
              </a:schemeClr>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'!$D$3:$D$14</c:f>
              <c:numCache>
                <c:formatCode>#,##0</c:formatCode>
                <c:ptCount val="12"/>
                <c:pt idx="0">
                  <c:v>294</c:v>
                </c:pt>
                <c:pt idx="1">
                  <c:v>325</c:v>
                </c:pt>
                <c:pt idx="2">
                  <c:v>402</c:v>
                </c:pt>
                <c:pt idx="3">
                  <c:v>467</c:v>
                </c:pt>
                <c:pt idx="4">
                  <c:v>412</c:v>
                </c:pt>
                <c:pt idx="5">
                  <c:v>466</c:v>
                </c:pt>
                <c:pt idx="6">
                  <c:v>432</c:v>
                </c:pt>
                <c:pt idx="7">
                  <c:v>359</c:v>
                </c:pt>
                <c:pt idx="8">
                  <c:v>533</c:v>
                </c:pt>
                <c:pt idx="9">
                  <c:v>357</c:v>
                </c:pt>
                <c:pt idx="10">
                  <c:v>464</c:v>
                </c:pt>
                <c:pt idx="11">
                  <c:v>540</c:v>
                </c:pt>
              </c:numCache>
            </c:numRef>
          </c:val>
          <c:extLst>
            <c:ext xmlns:c16="http://schemas.microsoft.com/office/drawing/2014/chart" uri="{C3380CC4-5D6E-409C-BE32-E72D297353CC}">
              <c16:uniqueId val="{00000001-0EDF-4C3E-9483-1BEE20BDFE34}"/>
            </c:ext>
          </c:extLst>
        </c:ser>
        <c:ser>
          <c:idx val="2"/>
          <c:order val="2"/>
          <c:tx>
            <c:strRef>
              <c:f>'Raw Data (Delivery Toolkits) '!$E$2</c:f>
              <c:strCache>
                <c:ptCount val="1"/>
                <c:pt idx="0">
                  <c:v>Total Downloads</c:v>
                </c:pt>
              </c:strCache>
            </c:strRef>
          </c:tx>
          <c:spPr>
            <a:solidFill>
              <a:schemeClr val="accent2"/>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val>
            <c:numRef>
              <c:f>'Raw Data (Delivery Toolkits) '!$E$3:$E$16</c:f>
              <c:numCache>
                <c:formatCode>#,##0</c:formatCode>
                <c:ptCount val="14"/>
                <c:pt idx="0">
                  <c:v>239</c:v>
                </c:pt>
                <c:pt idx="1">
                  <c:v>255</c:v>
                </c:pt>
                <c:pt idx="2">
                  <c:v>301</c:v>
                </c:pt>
                <c:pt idx="3">
                  <c:v>401</c:v>
                </c:pt>
                <c:pt idx="4">
                  <c:v>331</c:v>
                </c:pt>
                <c:pt idx="5">
                  <c:v>344</c:v>
                </c:pt>
                <c:pt idx="6">
                  <c:v>574</c:v>
                </c:pt>
                <c:pt idx="7">
                  <c:v>269</c:v>
                </c:pt>
                <c:pt idx="8">
                  <c:v>363</c:v>
                </c:pt>
                <c:pt idx="9">
                  <c:v>270</c:v>
                </c:pt>
                <c:pt idx="10">
                  <c:v>341</c:v>
                </c:pt>
                <c:pt idx="11">
                  <c:v>343</c:v>
                </c:pt>
                <c:pt idx="12">
                  <c:v>4031</c:v>
                </c:pt>
                <c:pt idx="13">
                  <c:v>335.91666666666669</c:v>
                </c:pt>
              </c:numCache>
            </c:numRef>
          </c:val>
          <c:extLst>
            <c:ext xmlns:c16="http://schemas.microsoft.com/office/drawing/2014/chart" uri="{C3380CC4-5D6E-409C-BE32-E72D297353CC}">
              <c16:uniqueId val="{00000002-0EDF-4C3E-9483-1BEE20BDFE34}"/>
            </c:ext>
          </c:extLst>
        </c:ser>
        <c:dLbls>
          <c:showLegendKey val="0"/>
          <c:showVal val="0"/>
          <c:showCatName val="0"/>
          <c:showSerName val="0"/>
          <c:showPercent val="0"/>
          <c:showBubbleSize val="0"/>
        </c:dLbls>
        <c:gapWidth val="100"/>
        <c:overlap val="-24"/>
        <c:axId val="1041042528"/>
        <c:axId val="1041036296"/>
      </c:barChart>
      <c:dateAx>
        <c:axId val="1041042528"/>
        <c:scaling>
          <c:orientation val="minMax"/>
        </c:scaling>
        <c:delete val="0"/>
        <c:axPos val="b"/>
        <c:numFmt formatCode="mmm\-yy"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EYInterstate Light" panose="02000506000000020004" pitchFamily="2" charset="0"/>
                <a:ea typeface="+mn-ea"/>
                <a:cs typeface="+mn-cs"/>
              </a:defRPr>
            </a:pPr>
            <a:endParaRPr lang="en-US"/>
          </a:p>
        </c:txPr>
        <c:crossAx val="1041036296"/>
        <c:crosses val="autoZero"/>
        <c:auto val="1"/>
        <c:lblOffset val="100"/>
        <c:baseTimeUnit val="months"/>
      </c:dateAx>
      <c:valAx>
        <c:axId val="10410362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EYInterstate Light" panose="02000506000000020004" pitchFamily="2" charset="0"/>
                <a:ea typeface="+mn-ea"/>
                <a:cs typeface="+mn-cs"/>
              </a:defRPr>
            </a:pPr>
            <a:endParaRPr lang="en-US"/>
          </a:p>
        </c:txPr>
        <c:crossAx val="104104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latin typeface="EYInterstate Light" panose="02000506000000020004"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EYInterstate Light" panose="02000506000000020004" pitchFamily="2" charset="0"/>
                <a:ea typeface="+mn-ea"/>
                <a:cs typeface="+mn-cs"/>
              </a:defRPr>
            </a:pPr>
            <a:r>
              <a:rPr lang="en-US"/>
              <a:t>Total Views vs Total Downloads Trend</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EYInterstate Light" panose="02000506000000020004" pitchFamily="2" charset="0"/>
              <a:ea typeface="+mn-ea"/>
              <a:cs typeface="+mn-cs"/>
            </a:defRPr>
          </a:pPr>
          <a:endParaRPr lang="en-US"/>
        </a:p>
      </c:txPr>
    </c:title>
    <c:autoTitleDeleted val="0"/>
    <c:plotArea>
      <c:layout/>
      <c:lineChart>
        <c:grouping val="standard"/>
        <c:varyColors val="0"/>
        <c:ser>
          <c:idx val="0"/>
          <c:order val="0"/>
          <c:tx>
            <c:strRef>
              <c:f>'Raw Data (Delivery Toolkits) '!$C$2</c:f>
              <c:strCache>
                <c:ptCount val="1"/>
                <c:pt idx="0">
                  <c:v>Total Views</c:v>
                </c:pt>
              </c:strCache>
            </c:strRef>
          </c:tx>
          <c:spPr>
            <a:ln w="22225" cap="rnd">
              <a:solidFill>
                <a:srgbClr val="FFE600"/>
              </a:solidFill>
            </a:ln>
            <a:effectLst>
              <a:glow>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'!$C$3:$C$14</c:f>
              <c:numCache>
                <c:formatCode>#,##0</c:formatCode>
                <c:ptCount val="12"/>
                <c:pt idx="0">
                  <c:v>306</c:v>
                </c:pt>
                <c:pt idx="1">
                  <c:v>382</c:v>
                </c:pt>
                <c:pt idx="2">
                  <c:v>419</c:v>
                </c:pt>
                <c:pt idx="3">
                  <c:v>569</c:v>
                </c:pt>
                <c:pt idx="4">
                  <c:v>471</c:v>
                </c:pt>
                <c:pt idx="5">
                  <c:v>511</c:v>
                </c:pt>
                <c:pt idx="6">
                  <c:v>1018</c:v>
                </c:pt>
                <c:pt idx="7">
                  <c:v>391</c:v>
                </c:pt>
                <c:pt idx="8">
                  <c:v>610</c:v>
                </c:pt>
                <c:pt idx="9">
                  <c:v>362</c:v>
                </c:pt>
                <c:pt idx="10">
                  <c:v>511</c:v>
                </c:pt>
                <c:pt idx="11">
                  <c:v>605</c:v>
                </c:pt>
              </c:numCache>
            </c:numRef>
          </c:val>
          <c:smooth val="0"/>
          <c:extLst>
            <c:ext xmlns:c16="http://schemas.microsoft.com/office/drawing/2014/chart" uri="{C3380CC4-5D6E-409C-BE32-E72D297353CC}">
              <c16:uniqueId val="{00000000-B3ED-4A4D-9C0C-C9A6BD9E1859}"/>
            </c:ext>
          </c:extLst>
        </c:ser>
        <c:ser>
          <c:idx val="1"/>
          <c:order val="1"/>
          <c:tx>
            <c:strRef>
              <c:f>'Raw Data (Delivery Toolkits) '!$E$2</c:f>
              <c:strCache>
                <c:ptCount val="1"/>
                <c:pt idx="0">
                  <c:v>Total Downloads</c:v>
                </c:pt>
              </c:strCache>
            </c:strRef>
          </c:tx>
          <c:spPr>
            <a:ln w="22225" cap="rnd">
              <a:solidFill>
                <a:schemeClr val="bg1">
                  <a:lumMod val="65000"/>
                </a:schemeClr>
              </a:solidFill>
            </a:ln>
            <a:effectLst>
              <a:glow>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'!$E$3:$E$14</c:f>
              <c:numCache>
                <c:formatCode>#,##0</c:formatCode>
                <c:ptCount val="12"/>
                <c:pt idx="0">
                  <c:v>239</c:v>
                </c:pt>
                <c:pt idx="1">
                  <c:v>255</c:v>
                </c:pt>
                <c:pt idx="2">
                  <c:v>301</c:v>
                </c:pt>
                <c:pt idx="3">
                  <c:v>401</c:v>
                </c:pt>
                <c:pt idx="4">
                  <c:v>331</c:v>
                </c:pt>
                <c:pt idx="5">
                  <c:v>344</c:v>
                </c:pt>
                <c:pt idx="6">
                  <c:v>574</c:v>
                </c:pt>
                <c:pt idx="7">
                  <c:v>269</c:v>
                </c:pt>
                <c:pt idx="8">
                  <c:v>363</c:v>
                </c:pt>
                <c:pt idx="9">
                  <c:v>270</c:v>
                </c:pt>
                <c:pt idx="10">
                  <c:v>341</c:v>
                </c:pt>
                <c:pt idx="11">
                  <c:v>343</c:v>
                </c:pt>
              </c:numCache>
            </c:numRef>
          </c:val>
          <c:smooth val="0"/>
          <c:extLst>
            <c:ext xmlns:c16="http://schemas.microsoft.com/office/drawing/2014/chart" uri="{C3380CC4-5D6E-409C-BE32-E72D297353CC}">
              <c16:uniqueId val="{00000001-B3ED-4A4D-9C0C-C9A6BD9E1859}"/>
            </c:ext>
          </c:extLst>
        </c:ser>
        <c:dLbls>
          <c:showLegendKey val="0"/>
          <c:showVal val="0"/>
          <c:showCatName val="0"/>
          <c:showSerName val="0"/>
          <c:showPercent val="0"/>
          <c:showBubbleSize val="0"/>
        </c:dLbls>
        <c:marker val="1"/>
        <c:smooth val="0"/>
        <c:axId val="1237115384"/>
        <c:axId val="1237116040"/>
      </c:lineChart>
      <c:dateAx>
        <c:axId val="1237115384"/>
        <c:scaling>
          <c:orientation val="minMax"/>
        </c:scaling>
        <c:delete val="0"/>
        <c:axPos val="b"/>
        <c:numFmt formatCode="mmm\-yy"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EYInterstate Light" panose="02000506000000020004" pitchFamily="2" charset="0"/>
                <a:ea typeface="+mn-ea"/>
                <a:cs typeface="+mn-cs"/>
              </a:defRPr>
            </a:pPr>
            <a:endParaRPr lang="en-US"/>
          </a:p>
        </c:txPr>
        <c:crossAx val="1237116040"/>
        <c:crosses val="autoZero"/>
        <c:auto val="1"/>
        <c:lblOffset val="100"/>
        <c:baseTimeUnit val="months"/>
      </c:dateAx>
      <c:valAx>
        <c:axId val="123711604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EYInterstate Light" panose="02000506000000020004" pitchFamily="2" charset="0"/>
                <a:ea typeface="+mn-ea"/>
                <a:cs typeface="+mn-cs"/>
              </a:defRPr>
            </a:pPr>
            <a:endParaRPr lang="en-US"/>
          </a:p>
        </c:txPr>
        <c:crossAx val="1237115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EYInterstate Light" panose="02000506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EYInterstate Light" panose="02000506000000020004"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00" b="1" i="0" u="none" strike="noStrike" kern="1200" cap="none" spc="100" baseline="0" dirty="0">
                <a:solidFill>
                  <a:prstClr val="white">
                    <a:lumMod val="85000"/>
                  </a:prstClr>
                </a:solidFill>
                <a:effectLst>
                  <a:outerShdw blurRad="50800" dist="38100" dir="5400000" algn="t" rotWithShape="0">
                    <a:prstClr val="black">
                      <a:alpha val="40000"/>
                    </a:prstClr>
                  </a:outerShdw>
                </a:effectLst>
                <a:latin typeface="EYInterstate Light" panose="02000506000000020004" pitchFamily="2" charset="0"/>
                <a:ea typeface="+mn-ea"/>
                <a:cs typeface="+mn-cs"/>
              </a:defRPr>
            </a:pPr>
            <a:r>
              <a:rPr lang="en-US" sz="1400" b="1" i="0" u="none" strike="noStrike" kern="1200" cap="none" baseline="0" dirty="0">
                <a:solidFill>
                  <a:prstClr val="white">
                    <a:lumMod val="85000"/>
                  </a:prstClr>
                </a:solidFill>
                <a:latin typeface="EYInterstate Light" panose="02000506000000020004" pitchFamily="2" charset="0"/>
                <a:ea typeface="+mn-ea"/>
                <a:cs typeface="+mn-cs"/>
              </a:rPr>
              <a:t>Sales Performance by Group</a:t>
            </a:r>
          </a:p>
        </c:rich>
      </c:tx>
      <c:layout>
        <c:manualLayout>
          <c:xMode val="edge"/>
          <c:yMode val="edge"/>
          <c:x val="0.12295189374848295"/>
          <c:y val="1.6079842113676253E-2"/>
        </c:manualLayout>
      </c:layout>
      <c:overlay val="0"/>
      <c:spPr>
        <a:noFill/>
        <a:ln>
          <a:noFill/>
        </a:ln>
        <a:effectLst/>
      </c:spPr>
      <c:txPr>
        <a:bodyPr rot="0" spcFirstLastPara="1" vertOverflow="ellipsis" vert="horz" wrap="square" anchor="ctr" anchorCtr="1"/>
        <a:lstStyle/>
        <a:p>
          <a:pPr algn="ctr" rtl="0">
            <a:defRPr lang="en-US" sz="1400" b="1" i="0" u="none" strike="noStrike" kern="1200" cap="none" spc="100" baseline="0" dirty="0">
              <a:solidFill>
                <a:prstClr val="white">
                  <a:lumMod val="85000"/>
                </a:prstClr>
              </a:solidFill>
              <a:effectLst>
                <a:outerShdw blurRad="50800" dist="38100" dir="5400000" algn="t" rotWithShape="0">
                  <a:prstClr val="black">
                    <a:alpha val="40000"/>
                  </a:prstClr>
                </a:outerShdw>
              </a:effectLst>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10104093888934208"/>
          <c:y val="0.22756996551380318"/>
          <c:w val="0.87109617999301536"/>
          <c:h val="0.52580545606768725"/>
        </c:manualLayout>
      </c:layout>
      <c:barChart>
        <c:barDir val="col"/>
        <c:grouping val="stacked"/>
        <c:varyColors val="0"/>
        <c:ser>
          <c:idx val="0"/>
          <c:order val="0"/>
          <c:tx>
            <c:strRef>
              <c:f>'Raw Data (Delivery Toolkits) '!$C$2</c:f>
              <c:strCache>
                <c:ptCount val="1"/>
                <c:pt idx="0">
                  <c:v>Total Views</c:v>
                </c:pt>
              </c:strCache>
            </c:strRef>
          </c:tx>
          <c:spPr>
            <a:solidFill>
              <a:srgbClr val="FFE600"/>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'!$C$3:$C$14</c:f>
              <c:numCache>
                <c:formatCode>#,##0</c:formatCode>
                <c:ptCount val="12"/>
                <c:pt idx="0">
                  <c:v>306</c:v>
                </c:pt>
                <c:pt idx="1">
                  <c:v>382</c:v>
                </c:pt>
                <c:pt idx="2">
                  <c:v>419</c:v>
                </c:pt>
                <c:pt idx="3">
                  <c:v>569</c:v>
                </c:pt>
                <c:pt idx="4">
                  <c:v>471</c:v>
                </c:pt>
                <c:pt idx="5">
                  <c:v>511</c:v>
                </c:pt>
                <c:pt idx="6">
                  <c:v>1018</c:v>
                </c:pt>
                <c:pt idx="7">
                  <c:v>391</c:v>
                </c:pt>
                <c:pt idx="8">
                  <c:v>610</c:v>
                </c:pt>
                <c:pt idx="9">
                  <c:v>362</c:v>
                </c:pt>
                <c:pt idx="10">
                  <c:v>511</c:v>
                </c:pt>
                <c:pt idx="11">
                  <c:v>605</c:v>
                </c:pt>
              </c:numCache>
            </c:numRef>
          </c:val>
          <c:extLst>
            <c:ext xmlns:c16="http://schemas.microsoft.com/office/drawing/2014/chart" uri="{C3380CC4-5D6E-409C-BE32-E72D297353CC}">
              <c16:uniqueId val="{00000000-0EDF-4C3E-9483-1BEE20BDFE34}"/>
            </c:ext>
          </c:extLst>
        </c:ser>
        <c:ser>
          <c:idx val="1"/>
          <c:order val="1"/>
          <c:tx>
            <c:strRef>
              <c:f>'Raw Data (Delivery Toolkits) '!$D$2</c:f>
              <c:strCache>
                <c:ptCount val="1"/>
                <c:pt idx="0">
                  <c:v>Unique Viewers</c:v>
                </c:pt>
              </c:strCache>
            </c:strRef>
          </c:tx>
          <c:spPr>
            <a:solidFill>
              <a:schemeClr val="bg1">
                <a:lumMod val="75000"/>
              </a:schemeClr>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cat>
            <c:numRef>
              <c:f>'Raw Data (Delivery Toolkits) '!$B$3:$B$14</c:f>
              <c:numCache>
                <c:formatCode>mmm\-yy</c:formatCode>
                <c:ptCount val="12"/>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numCache>
            </c:numRef>
          </c:cat>
          <c:val>
            <c:numRef>
              <c:f>'Raw Data (Delivery Toolkits) '!$D$3:$D$14</c:f>
              <c:numCache>
                <c:formatCode>#,##0</c:formatCode>
                <c:ptCount val="12"/>
                <c:pt idx="0">
                  <c:v>294</c:v>
                </c:pt>
                <c:pt idx="1">
                  <c:v>325</c:v>
                </c:pt>
                <c:pt idx="2">
                  <c:v>402</c:v>
                </c:pt>
                <c:pt idx="3">
                  <c:v>467</c:v>
                </c:pt>
                <c:pt idx="4">
                  <c:v>412</c:v>
                </c:pt>
                <c:pt idx="5">
                  <c:v>466</c:v>
                </c:pt>
                <c:pt idx="6">
                  <c:v>432</c:v>
                </c:pt>
                <c:pt idx="7">
                  <c:v>359</c:v>
                </c:pt>
                <c:pt idx="8">
                  <c:v>533</c:v>
                </c:pt>
                <c:pt idx="9">
                  <c:v>357</c:v>
                </c:pt>
                <c:pt idx="10">
                  <c:v>464</c:v>
                </c:pt>
                <c:pt idx="11">
                  <c:v>540</c:v>
                </c:pt>
              </c:numCache>
            </c:numRef>
          </c:val>
          <c:extLst>
            <c:ext xmlns:c16="http://schemas.microsoft.com/office/drawing/2014/chart" uri="{C3380CC4-5D6E-409C-BE32-E72D297353CC}">
              <c16:uniqueId val="{00000001-0EDF-4C3E-9483-1BEE20BDFE34}"/>
            </c:ext>
          </c:extLst>
        </c:ser>
        <c:ser>
          <c:idx val="2"/>
          <c:order val="2"/>
          <c:tx>
            <c:strRef>
              <c:f>'Raw Data (Delivery Toolkits) '!$E$2</c:f>
              <c:strCache>
                <c:ptCount val="1"/>
                <c:pt idx="0">
                  <c:v>Total Downloads</c:v>
                </c:pt>
              </c:strCache>
            </c:strRef>
          </c:tx>
          <c:spPr>
            <a:solidFill>
              <a:srgbClr val="00B0F0"/>
            </a:solidFill>
            <a:ln>
              <a:noFill/>
            </a:ln>
            <a:effectLst>
              <a:outerShdw blurRad="57150" dist="19050" dir="5400000" algn="ctr" rotWithShape="0">
                <a:srgbClr val="000000">
                  <a:alpha val="63000"/>
                </a:srgbClr>
              </a:outerShdw>
            </a:effectLst>
            <a:scene3d>
              <a:camera prst="orthographicFront"/>
              <a:lightRig rig="threePt" dir="t">
                <a:rot lat="0" lon="0" rev="1200000"/>
              </a:lightRig>
            </a:scene3d>
            <a:sp3d>
              <a:bevelT w="0" h="0"/>
            </a:sp3d>
          </c:spPr>
          <c:invertIfNegative val="0"/>
          <c:val>
            <c:numRef>
              <c:f>'Raw Data (Delivery Toolkits) '!$E$3:$E$16</c:f>
              <c:numCache>
                <c:formatCode>#,##0</c:formatCode>
                <c:ptCount val="14"/>
                <c:pt idx="0">
                  <c:v>239</c:v>
                </c:pt>
                <c:pt idx="1">
                  <c:v>255</c:v>
                </c:pt>
                <c:pt idx="2">
                  <c:v>301</c:v>
                </c:pt>
                <c:pt idx="3">
                  <c:v>401</c:v>
                </c:pt>
                <c:pt idx="4">
                  <c:v>331</c:v>
                </c:pt>
                <c:pt idx="5">
                  <c:v>344</c:v>
                </c:pt>
                <c:pt idx="6">
                  <c:v>574</c:v>
                </c:pt>
                <c:pt idx="7">
                  <c:v>269</c:v>
                </c:pt>
                <c:pt idx="8">
                  <c:v>363</c:v>
                </c:pt>
                <c:pt idx="9">
                  <c:v>270</c:v>
                </c:pt>
                <c:pt idx="10">
                  <c:v>341</c:v>
                </c:pt>
                <c:pt idx="11">
                  <c:v>343</c:v>
                </c:pt>
                <c:pt idx="12">
                  <c:v>4031</c:v>
                </c:pt>
                <c:pt idx="13">
                  <c:v>335.91666666666669</c:v>
                </c:pt>
              </c:numCache>
            </c:numRef>
          </c:val>
          <c:extLst>
            <c:ext xmlns:c16="http://schemas.microsoft.com/office/drawing/2014/chart" uri="{C3380CC4-5D6E-409C-BE32-E72D297353CC}">
              <c16:uniqueId val="{00000002-0EDF-4C3E-9483-1BEE20BDFE34}"/>
            </c:ext>
          </c:extLst>
        </c:ser>
        <c:dLbls>
          <c:showLegendKey val="0"/>
          <c:showVal val="0"/>
          <c:showCatName val="0"/>
          <c:showSerName val="0"/>
          <c:showPercent val="0"/>
          <c:showBubbleSize val="0"/>
        </c:dLbls>
        <c:gapWidth val="100"/>
        <c:overlap val="100"/>
        <c:axId val="1041042528"/>
        <c:axId val="1041036296"/>
      </c:barChart>
      <c:dateAx>
        <c:axId val="1041042528"/>
        <c:scaling>
          <c:orientation val="minMax"/>
        </c:scaling>
        <c:delete val="0"/>
        <c:axPos val="b"/>
        <c:numFmt formatCode="mmm\-yy"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EYInterstate Light" panose="02000506000000020004" pitchFamily="2" charset="0"/>
                <a:ea typeface="+mn-ea"/>
                <a:cs typeface="+mn-cs"/>
              </a:defRPr>
            </a:pPr>
            <a:endParaRPr lang="en-US"/>
          </a:p>
        </c:txPr>
        <c:crossAx val="1041036296"/>
        <c:crosses val="autoZero"/>
        <c:auto val="1"/>
        <c:lblOffset val="100"/>
        <c:baseTimeUnit val="months"/>
      </c:dateAx>
      <c:valAx>
        <c:axId val="10410362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EYInterstate Light" panose="02000506000000020004" pitchFamily="2" charset="0"/>
                <a:ea typeface="+mn-ea"/>
                <a:cs typeface="+mn-cs"/>
              </a:defRPr>
            </a:pPr>
            <a:endParaRPr lang="en-US"/>
          </a:p>
        </c:txPr>
        <c:crossAx val="10410425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EYInterstate Light" panose="02000506000000020004" pitchFamily="2"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Sheet1!$B$17:$B$21</cx:f>
        <cx:lvl ptCount="5">
          <cx:pt idx="0">Entitelment</cx:pt>
          <cx:pt idx="1">Accrued </cx:pt>
          <cx:pt idx="2">Days C/F</cx:pt>
          <cx:pt idx="3">Days Taken </cx:pt>
          <cx:pt idx="4">Days Left </cx:pt>
        </cx:lvl>
      </cx:strDim>
      <cx:numDim type="val">
        <cx:f>Sheet1!$C$17:$C$21</cx:f>
        <cx:lvl ptCount="5" formatCode="General">
          <cx:pt idx="0">1664</cx:pt>
          <cx:pt idx="1">374</cx:pt>
          <cx:pt idx="2">145</cx:pt>
          <cx:pt idx="3">-789</cx:pt>
          <cx:pt idx="4">1394</cx:pt>
        </cx:lvl>
      </cx:numDim>
    </cx:data>
  </cx:chartData>
  <cx:chart>
    <cx:title pos="t" align="ctr" overlay="0">
      <cx:tx>
        <cx:txData>
          <cx:v>Chart Title</cx:v>
        </cx:txData>
      </cx:tx>
      <cx:txPr>
        <a:bodyPr vertOverflow="overflow" horzOverflow="overflow" wrap="square" lIns="0" tIns="0" rIns="0" bIns="0"/>
        <a:lstStyle/>
        <a:p>
          <a:pPr algn="ctr" rtl="0">
            <a:defRPr sz="1400" b="0" i="0">
              <a:solidFill>
                <a:schemeClr val="bg1"/>
              </a:solidFill>
              <a:latin typeface="EYInterstate Light" panose="02000506000000020004" pitchFamily="2" charset="0"/>
              <a:ea typeface="EYInterstate Light" panose="02000506000000020004" pitchFamily="2" charset="0"/>
              <a:cs typeface="EYInterstate Light" panose="02000506000000020004" pitchFamily="2" charset="0"/>
            </a:defRPr>
          </a:pPr>
          <a:r>
            <a:rPr lang="en-GB">
              <a:solidFill>
                <a:schemeClr val="bg1"/>
              </a:solidFill>
            </a:rPr>
            <a:t>Chart Title</a:t>
          </a:r>
        </a:p>
      </cx:txPr>
    </cx:title>
    <cx:plotArea>
      <cx:plotAreaRegion>
        <cx:series layoutId="waterfall" uniqueId="{2533ADB4-C5A2-4D2E-AC8F-2E38F7D5C7E6}">
          <cx:dataLabels pos="outEnd">
            <cx:txPr>
              <a:bodyPr vertOverflow="overflow" horzOverflow="overflow" wrap="square" lIns="0" tIns="0" rIns="0" bIns="0"/>
              <a:lstStyle/>
              <a:p>
                <a:pPr algn="ctr" rtl="0">
                  <a:defRPr sz="900" b="0" i="0">
                    <a:solidFill>
                      <a:schemeClr val="bg1"/>
                    </a:solidFill>
                    <a:latin typeface="EYInterstate Light" panose="02000506000000020004" pitchFamily="2" charset="0"/>
                    <a:ea typeface="EYInterstate Light" panose="02000506000000020004" pitchFamily="2" charset="0"/>
                    <a:cs typeface="EYInterstate Light" panose="02000506000000020004" pitchFamily="2" charset="0"/>
                  </a:defRPr>
                </a:pPr>
                <a:endParaRPr lang="en-GB">
                  <a:solidFill>
                    <a:schemeClr val="bg1"/>
                  </a:solidFill>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900" b="0" i="0">
                <a:solidFill>
                  <a:schemeClr val="bg1"/>
                </a:solidFill>
                <a:latin typeface="EYInterstate Light" panose="02000506000000020004" pitchFamily="2" charset="0"/>
                <a:ea typeface="EYInterstate Light" panose="02000506000000020004" pitchFamily="2" charset="0"/>
                <a:cs typeface="EYInterstate Light" panose="02000506000000020004" pitchFamily="2" charset="0"/>
              </a:defRPr>
            </a:pPr>
            <a:endParaRPr lang="en-GB">
              <a:solidFill>
                <a:schemeClr val="bg1"/>
              </a:solidFill>
            </a:endParaRPr>
          </a:p>
        </cx:txPr>
      </cx:axis>
      <cx:axis id="1">
        <cx:valScaling/>
        <cx:tickLabels/>
        <cx:txPr>
          <a:bodyPr vertOverflow="overflow" horzOverflow="overflow" wrap="square" lIns="0" tIns="0" rIns="0" bIns="0"/>
          <a:lstStyle/>
          <a:p>
            <a:pPr algn="ctr" rtl="0">
              <a:defRPr sz="900" b="0" i="0">
                <a:solidFill>
                  <a:schemeClr val="bg1"/>
                </a:solidFill>
                <a:latin typeface="EYInterstate Light" panose="02000506000000020004" pitchFamily="2" charset="0"/>
                <a:ea typeface="EYInterstate Light" panose="02000506000000020004" pitchFamily="2" charset="0"/>
                <a:cs typeface="EYInterstate Light" panose="02000506000000020004" pitchFamily="2" charset="0"/>
              </a:defRPr>
            </a:pPr>
            <a:endParaRPr lang="en-GB">
              <a:solidFill>
                <a:schemeClr val="bg1"/>
              </a:solidFill>
            </a:endParaRPr>
          </a:p>
        </cx:txPr>
      </cx:axis>
    </cx:plotArea>
    <cx:legend pos="t" align="ctr" overlay="0">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EYInterstate Light"/>
          </a:endParaRPr>
        </a:p>
      </cx:txPr>
    </cx:legend>
  </cx:chart>
  <cx:fmtOvrs>
    <cx:fmtOvr idx="0">
      <cx:spPr>
        <a:solidFill>
          <a:schemeClr val="accent3">
            <a:lumMod val="20000"/>
            <a:lumOff val="80000"/>
          </a:schemeClr>
        </a:solidFill>
      </cx:spPr>
    </cx:fmtOvr>
    <cx:fmtOvr idx="1">
      <cx:spPr>
        <a:solidFill>
          <a:srgbClr val="FFFF00"/>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82A79-A3BD-40B5-9413-99B98D1E1C83}"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3EDF-DD9E-41BA-A48C-53024D35FA77}" type="slidenum">
              <a:rPr lang="en-US" smtClean="0"/>
              <a:t>‹#›</a:t>
            </a:fld>
            <a:endParaRPr lang="en-US"/>
          </a:p>
        </p:txBody>
      </p:sp>
    </p:spTree>
    <p:extLst>
      <p:ext uri="{BB962C8B-B14F-4D97-AF65-F5344CB8AC3E}">
        <p14:creationId xmlns:p14="http://schemas.microsoft.com/office/powerpoint/2010/main" val="89754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eographic_information_syste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Spreadshe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isme.co/blog/data-visualization-types/#half-donut-char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visme.co/blog/data-visualization-types/#half-donut-char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a:p>
        </p:txBody>
      </p:sp>
    </p:spTree>
    <p:extLst>
      <p:ext uri="{BB962C8B-B14F-4D97-AF65-F5344CB8AC3E}">
        <p14:creationId xmlns:p14="http://schemas.microsoft.com/office/powerpoint/2010/main" val="380298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SzPct val="70000"/>
            </a:pPr>
            <a:r>
              <a:rPr lang="en-IN" sz="1600" kern="0" dirty="0">
                <a:solidFill>
                  <a:srgbClr val="FFE600"/>
                </a:solidFill>
                <a:latin typeface="+mj-lt"/>
              </a:rPr>
              <a:t>Observations</a:t>
            </a:r>
          </a:p>
          <a:p>
            <a:pPr>
              <a:lnSpc>
                <a:spcPct val="150000"/>
              </a:lnSpc>
              <a:buSzPct val="70000"/>
            </a:pPr>
            <a:r>
              <a:rPr lang="en-IN" sz="1199" kern="0" dirty="0">
                <a:solidFill>
                  <a:prstClr val="white"/>
                </a:solidFill>
                <a:latin typeface="+mj-lt"/>
              </a:rPr>
              <a:t>1. The trend indicates an unexplained uptick in views and downloads in the month of June</a:t>
            </a:r>
          </a:p>
          <a:p>
            <a:pPr>
              <a:lnSpc>
                <a:spcPct val="150000"/>
              </a:lnSpc>
              <a:buSzPct val="70000"/>
            </a:pPr>
            <a:r>
              <a:rPr lang="en-IN" sz="1199" kern="0" dirty="0">
                <a:solidFill>
                  <a:prstClr val="white"/>
                </a:solidFill>
                <a:latin typeface="+mj-lt"/>
              </a:rPr>
              <a:t>2. The rising trend shows a steady growth in views for Delivery Toolkit</a:t>
            </a:r>
          </a:p>
          <a:p>
            <a:pPr>
              <a:lnSpc>
                <a:spcPct val="150000"/>
              </a:lnSpc>
              <a:buSzPct val="70000"/>
            </a:pPr>
            <a:r>
              <a:rPr lang="en-IN" sz="1199" kern="0" dirty="0">
                <a:solidFill>
                  <a:prstClr val="white"/>
                </a:solidFill>
                <a:latin typeface="+mj-lt"/>
              </a:rPr>
              <a:t>3. The growth in downloads throughout the period remained constant</a:t>
            </a:r>
          </a:p>
          <a:p>
            <a:pPr>
              <a:lnSpc>
                <a:spcPct val="150000"/>
              </a:lnSpc>
              <a:buSzPct val="70000"/>
            </a:pPr>
            <a:endParaRPr lang="en-IN" sz="1199" kern="0" dirty="0">
              <a:solidFill>
                <a:prstClr val="white"/>
              </a:solidFill>
              <a:latin typeface="+mj-lt"/>
            </a:endParaRPr>
          </a:p>
          <a:p>
            <a:pPr>
              <a:lnSpc>
                <a:spcPct val="150000"/>
              </a:lnSpc>
              <a:buSzPct val="70000"/>
            </a:pPr>
            <a:endParaRPr lang="en-IN" sz="1199" kern="0" dirty="0">
              <a:solidFill>
                <a:prstClr val="white"/>
              </a:solidFill>
              <a:latin typeface="+mj-lt"/>
            </a:endParaRPr>
          </a:p>
          <a:p>
            <a:r>
              <a:rPr lang="en-IN" sz="1200" b="1" dirty="0"/>
              <a:t>Bar Charts </a:t>
            </a:r>
            <a:r>
              <a:rPr lang="en-IN" sz="1200" dirty="0"/>
              <a:t>– Bar charts are best used when you need to compare multiple variables in a single timeframe or a single variable in a time series. Bar chart can make it easier to compare the data for each variable at each moment in time.</a:t>
            </a:r>
          </a:p>
          <a:p>
            <a:endParaRPr lang="en-IN" dirty="0"/>
          </a:p>
          <a:p>
            <a:pPr marL="0" marR="0" lvl="0" indent="0" algn="l" defTabSz="914400" rtl="0" eaLnBrk="1" fontAlgn="auto" latinLnBrk="0" hangingPunct="1">
              <a:lnSpc>
                <a:spcPct val="150000"/>
              </a:lnSpc>
              <a:spcBef>
                <a:spcPts val="0"/>
              </a:spcBef>
              <a:spcAft>
                <a:spcPts val="0"/>
              </a:spcAft>
              <a:buClrTx/>
              <a:buSzPct val="70000"/>
              <a:buFontTx/>
              <a:buNone/>
              <a:tabLst/>
              <a:defRPr/>
            </a:pPr>
            <a:r>
              <a:rPr lang="en-IN" sz="1200" b="1" dirty="0">
                <a:solidFill>
                  <a:schemeClr val="tx1">
                    <a:lumMod val="65000"/>
                    <a:lumOff val="35000"/>
                  </a:schemeClr>
                </a:solidFill>
              </a:rPr>
              <a:t>Stacked Bar Chart </a:t>
            </a:r>
            <a:r>
              <a:rPr lang="en-IN" sz="1200" dirty="0">
                <a:solidFill>
                  <a:schemeClr val="tx1">
                    <a:lumMod val="65000"/>
                    <a:lumOff val="35000"/>
                  </a:schemeClr>
                </a:solidFill>
              </a:rPr>
              <a:t>– An accumulated chart displays data using rectangular columns, where their length is proportional to the value of the data. In this chart type the columns overlap, grouping the data from the same category.</a:t>
            </a:r>
          </a:p>
          <a:p>
            <a:endParaRPr lang="en-IN" sz="1200" b="1" dirty="0"/>
          </a:p>
          <a:p>
            <a:r>
              <a:rPr lang="en-IN" sz="1200" b="1" dirty="0"/>
              <a:t>Line Charts </a:t>
            </a:r>
            <a:r>
              <a:rPr lang="en-IN" sz="1200" dirty="0"/>
              <a:t>– Shows changes in one or more variables over time</a:t>
            </a:r>
          </a:p>
          <a:p>
            <a:endParaRPr lang="en-IN" sz="1200" dirty="0"/>
          </a:p>
          <a:p>
            <a:pPr marL="0" indent="0">
              <a:lnSpc>
                <a:spcPct val="110000"/>
              </a:lnSpc>
              <a:spcBef>
                <a:spcPts val="700"/>
              </a:spcBef>
              <a:buClr>
                <a:schemeClr val="tx2"/>
              </a:buClr>
              <a:buFont typeface="Arial" panose="020B0604020202020204" pitchFamily="34" charset="0"/>
              <a:buNone/>
            </a:pPr>
            <a:r>
              <a:rPr lang="en-IN" sz="1200" b="1" dirty="0">
                <a:solidFill>
                  <a:schemeClr val="tx1">
                    <a:lumMod val="65000"/>
                    <a:lumOff val="35000"/>
                  </a:schemeClr>
                </a:solidFill>
              </a:rPr>
              <a:t>Area Chart </a:t>
            </a:r>
            <a:r>
              <a:rPr lang="en-IN" sz="1200" dirty="0">
                <a:solidFill>
                  <a:schemeClr val="tx1">
                    <a:lumMod val="65000"/>
                    <a:lumOff val="35000"/>
                  </a:schemeClr>
                </a:solidFill>
              </a:rPr>
              <a:t>– Shows multiple values in time series. An area chart is an adaptation of a line chart where the area under the line is filled in to emphasize its significance</a:t>
            </a:r>
          </a:p>
          <a:p>
            <a:endParaRPr lang="en-IN" dirty="0"/>
          </a:p>
          <a:p>
            <a:r>
              <a:rPr lang="en-GB" b="0" i="0" dirty="0">
                <a:solidFill>
                  <a:srgbClr val="555555"/>
                </a:solidFill>
                <a:effectLst/>
                <a:latin typeface="lato" panose="020F0502020204030203" pitchFamily="34" charset="0"/>
              </a:rPr>
              <a:t>The difference is that the area between the baseline and the values plotted on the line is </a:t>
            </a:r>
            <a:r>
              <a:rPr lang="en-GB" b="0" i="0" dirty="0" err="1">
                <a:solidFill>
                  <a:srgbClr val="555555"/>
                </a:solidFill>
                <a:effectLst/>
                <a:latin typeface="lato" panose="020F0502020204030203" pitchFamily="34" charset="0"/>
              </a:rPr>
              <a:t>colored</a:t>
            </a:r>
            <a:r>
              <a:rPr lang="en-GB" b="0" i="0" dirty="0">
                <a:solidFill>
                  <a:srgbClr val="555555"/>
                </a:solidFill>
                <a:effectLst/>
                <a:latin typeface="lato" panose="020F0502020204030203" pitchFamily="34" charset="0"/>
              </a:rPr>
              <a:t> in. The </a:t>
            </a:r>
            <a:r>
              <a:rPr lang="en-GB" b="0" i="0" dirty="0" err="1">
                <a:solidFill>
                  <a:srgbClr val="555555"/>
                </a:solidFill>
                <a:effectLst/>
                <a:latin typeface="lato" panose="020F0502020204030203" pitchFamily="34" charset="0"/>
              </a:rPr>
              <a:t>color</a:t>
            </a:r>
            <a:r>
              <a:rPr lang="en-GB" b="0" i="0" dirty="0">
                <a:solidFill>
                  <a:srgbClr val="555555"/>
                </a:solidFill>
                <a:effectLst/>
                <a:latin typeface="lato" panose="020F0502020204030203" pitchFamily="34" charset="0"/>
              </a:rPr>
              <a:t> fill is semi-transparent so that the overlapping regions are easy to read.</a:t>
            </a:r>
            <a:endParaRPr lang="en-IN" dirty="0"/>
          </a:p>
          <a:p>
            <a:endParaRPr lang="en-IN" sz="1200" dirty="0"/>
          </a:p>
        </p:txBody>
      </p:sp>
      <p:sp>
        <p:nvSpPr>
          <p:cNvPr id="4" name="Slide Number Placeholder 3"/>
          <p:cNvSpPr>
            <a:spLocks noGrp="1"/>
          </p:cNvSpPr>
          <p:nvPr>
            <p:ph type="sldNum" sz="quarter" idx="5"/>
          </p:nvPr>
        </p:nvSpPr>
        <p:spPr/>
        <p:txBody>
          <a:bodyPr/>
          <a:lstStyle/>
          <a:p>
            <a:fld id="{B8123EDF-DD9E-41BA-A48C-53024D35FA77}" type="slidenum">
              <a:rPr lang="en-US" smtClean="0"/>
              <a:t>13</a:t>
            </a:fld>
            <a:endParaRPr lang="en-US"/>
          </a:p>
        </p:txBody>
      </p:sp>
    </p:spTree>
    <p:extLst>
      <p:ext uri="{BB962C8B-B14F-4D97-AF65-F5344CB8AC3E}">
        <p14:creationId xmlns:p14="http://schemas.microsoft.com/office/powerpoint/2010/main" val="90791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1" dirty="0"/>
              <a:t>Pie Chart </a:t>
            </a:r>
            <a:r>
              <a:rPr lang="en-IN" sz="1600" dirty="0"/>
              <a:t>– A pie chart is the best option for illustrating percentages, because it shows each element as part of a whole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lumMod val="65000"/>
                    <a:lumOff val="35000"/>
                  </a:schemeClr>
                </a:solidFill>
              </a:rPr>
              <a:t>Donuts</a:t>
            </a:r>
            <a:r>
              <a:rPr lang="en-IN" sz="2800" dirty="0">
                <a:solidFill>
                  <a:schemeClr val="tx1">
                    <a:lumMod val="65000"/>
                    <a:lumOff val="35000"/>
                  </a:schemeClr>
                </a:solidFill>
              </a:rPr>
              <a:t> – A Donut Chart is a variation of a Pie Chart but with a space in the centre.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lumMod val="65000"/>
                    <a:lumOff val="35000"/>
                  </a:schemeClr>
                </a:solidFill>
              </a:rPr>
              <a:t>Bubble chart</a:t>
            </a:r>
            <a:r>
              <a:rPr lang="en-IN" sz="2800" dirty="0">
                <a:solidFill>
                  <a:schemeClr val="tx1">
                    <a:lumMod val="65000"/>
                    <a:lumOff val="35000"/>
                  </a:schemeClr>
                </a:solidFill>
              </a:rPr>
              <a:t>– A bubble chart is an adaptation of a scatter plot, where each point is illustrated as a bubble whose area has meaning in addition to its placement on the axes.</a:t>
            </a:r>
          </a:p>
          <a:p>
            <a:r>
              <a:rPr lang="en-IN" sz="2800" b="1" dirty="0"/>
              <a:t>Scatterplot</a:t>
            </a:r>
            <a:r>
              <a:rPr lang="en-IN" sz="2800" dirty="0"/>
              <a:t> – Scatter plots are used to find correlations. Each point on a scatter plot means “when x = this, then y equals this.”</a:t>
            </a:r>
          </a:p>
          <a:p>
            <a:r>
              <a:rPr lang="en-GB" sz="4000" b="0" i="0" dirty="0">
                <a:solidFill>
                  <a:srgbClr val="555555"/>
                </a:solidFill>
                <a:effectLst/>
                <a:latin typeface="lato" panose="020F0502020204030203" pitchFamily="34" charset="0"/>
              </a:rPr>
              <a:t>When there are dots outside of the expected range, these are called outliers and should be taken into consideration when </a:t>
            </a:r>
            <a:r>
              <a:rPr lang="en-GB" sz="4000" b="0" i="0" dirty="0" err="1">
                <a:solidFill>
                  <a:srgbClr val="555555"/>
                </a:solidFill>
                <a:effectLst/>
                <a:latin typeface="lato" panose="020F0502020204030203" pitchFamily="34" charset="0"/>
              </a:rPr>
              <a:t>analyzing</a:t>
            </a:r>
            <a:r>
              <a:rPr lang="en-GB" sz="4000" b="0" i="0" dirty="0">
                <a:solidFill>
                  <a:srgbClr val="555555"/>
                </a:solidFill>
                <a:effectLst/>
                <a:latin typeface="lato" panose="020F0502020204030203" pitchFamily="34" charset="0"/>
              </a:rPr>
              <a:t> the data.</a:t>
            </a:r>
            <a:endParaRPr lang="en-IN" sz="2800" b="0" i="0" dirty="0">
              <a:solidFill>
                <a:srgbClr val="555555"/>
              </a:solidFill>
              <a:effectLst/>
              <a:latin typeface="lato" panose="020F0502020204030203" pitchFamily="34" charset="0"/>
            </a:endParaRPr>
          </a:p>
          <a:p>
            <a:r>
              <a:rPr lang="en-GB" sz="4000" b="0" i="0" dirty="0">
                <a:solidFill>
                  <a:srgbClr val="555555"/>
                </a:solidFill>
                <a:effectLst/>
                <a:latin typeface="lato" panose="020F0502020204030203" pitchFamily="34" charset="0"/>
              </a:rPr>
              <a:t>Use no more than two different colour dots and always use a legend if that’s the case.</a:t>
            </a:r>
            <a:endParaRPr lang="en-IN" sz="2800" dirty="0"/>
          </a:p>
          <a:p>
            <a:pPr marL="0" indent="0">
              <a:buNone/>
            </a:pPr>
            <a:endParaRPr lang="en-IN" sz="4400" dirty="0"/>
          </a:p>
          <a:p>
            <a:pPr marL="0" indent="0">
              <a:buNone/>
            </a:pPr>
            <a:endParaRPr lang="en-IN" sz="4400" dirty="0"/>
          </a:p>
          <a:p>
            <a:pPr marL="0" indent="0">
              <a:buNone/>
            </a:pPr>
            <a:endParaRPr lang="en-IN" sz="4400" dirty="0"/>
          </a:p>
          <a:p>
            <a:pPr marL="0" indent="0">
              <a:buNone/>
            </a:pPr>
            <a:endParaRPr lang="en-IN" sz="4400" b="1" dirty="0"/>
          </a:p>
          <a:p>
            <a:pPr marL="0" indent="0">
              <a:buNone/>
            </a:pPr>
            <a:endParaRPr lang="en-IN" sz="4400" b="1" dirty="0"/>
          </a:p>
          <a:p>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14</a:t>
            </a:fld>
            <a:endParaRPr lang="en-US"/>
          </a:p>
        </p:txBody>
      </p:sp>
    </p:spTree>
    <p:extLst>
      <p:ext uri="{BB962C8B-B14F-4D97-AF65-F5344CB8AC3E}">
        <p14:creationId xmlns:p14="http://schemas.microsoft.com/office/powerpoint/2010/main" val="143318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1" dirty="0"/>
              <a:t>Map</a:t>
            </a:r>
            <a:r>
              <a:rPr lang="en-IN" sz="1600" dirty="0"/>
              <a:t> – Much of the data dealt with in businesses has a location element, which makes it easy to illustrate on a map.</a:t>
            </a:r>
            <a:endParaRPr lang="en-I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lumMod val="65000"/>
                    <a:lumOff val="35000"/>
                  </a:schemeClr>
                </a:solidFill>
              </a:rPr>
              <a:t>Heatmap</a:t>
            </a:r>
            <a:r>
              <a:rPr lang="en-IN" sz="2800" dirty="0">
                <a:solidFill>
                  <a:schemeClr val="tx1">
                    <a:lumMod val="65000"/>
                    <a:lumOff val="35000"/>
                  </a:schemeClr>
                </a:solidFill>
              </a:rPr>
              <a:t> – In heatmap data is represented by colours.  The colour on the map changes depending on the value of the indicator.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80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4000" b="0" i="0" dirty="0">
                <a:solidFill>
                  <a:srgbClr val="202122"/>
                </a:solidFill>
                <a:effectLst/>
                <a:latin typeface="Arial" panose="020B0604020202020204" pitchFamily="34" charset="0"/>
              </a:rPr>
              <a:t>Choropleth maps provide an easy way to visualize how a variable varies across a geographic area or show the level of variability within a region</a:t>
            </a:r>
            <a:endParaRPr lang="en-IN" sz="2800" b="0" i="0" dirty="0">
              <a:solidFill>
                <a:schemeClr val="tx1">
                  <a:lumMod val="65000"/>
                  <a:lumOff val="35000"/>
                </a:schemeClr>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4000" b="0" i="0" dirty="0">
                <a:solidFill>
                  <a:srgbClr val="202122"/>
                </a:solidFill>
                <a:effectLst/>
                <a:latin typeface="Arial" panose="020B0604020202020204" pitchFamily="34" charset="0"/>
              </a:rPr>
              <a:t>The choropleth is likely the most common type of thematic map because published statistical data (from government or other sources) is generally aggregated into well-known geographic units, such as countries, states, provinces, and counties, and thus they are relatively easy to create using </a:t>
            </a:r>
            <a:r>
              <a:rPr lang="en-GB" sz="4000" b="0" i="0" u="none" strike="noStrike" dirty="0">
                <a:solidFill>
                  <a:srgbClr val="3366CC"/>
                </a:solidFill>
                <a:effectLst/>
                <a:latin typeface="Arial" panose="020B0604020202020204" pitchFamily="34" charset="0"/>
                <a:hlinkClick r:id="rId3" tooltip="Geographic information system"/>
              </a:rPr>
              <a:t>GIS</a:t>
            </a:r>
            <a:r>
              <a:rPr lang="en-GB" sz="4000" b="0" i="0" dirty="0">
                <a:solidFill>
                  <a:srgbClr val="202122"/>
                </a:solidFill>
                <a:effectLst/>
                <a:latin typeface="Arial" panose="020B0604020202020204" pitchFamily="34" charset="0"/>
              </a:rPr>
              <a:t>, </a:t>
            </a:r>
            <a:r>
              <a:rPr lang="en-GB" sz="4000" b="0" i="0" u="none" strike="noStrike" dirty="0">
                <a:solidFill>
                  <a:srgbClr val="3366CC"/>
                </a:solidFill>
                <a:effectLst/>
                <a:latin typeface="Arial" panose="020B0604020202020204" pitchFamily="34" charset="0"/>
                <a:hlinkClick r:id="rId4" tooltip="Spreadsheet"/>
              </a:rPr>
              <a:t>spreadsheets</a:t>
            </a:r>
            <a:r>
              <a:rPr lang="en-GB" sz="4000" b="0" i="0" dirty="0">
                <a:solidFill>
                  <a:srgbClr val="202122"/>
                </a:solidFill>
                <a:effectLst/>
                <a:latin typeface="Arial" panose="020B0604020202020204" pitchFamily="34" charset="0"/>
              </a:rPr>
              <a:t>, or other software tools.</a:t>
            </a:r>
            <a:endParaRPr lang="en-IN" sz="2800" dirty="0">
              <a:solidFill>
                <a:schemeClr val="tx1">
                  <a:lumMod val="65000"/>
                  <a:lumOff val="35000"/>
                </a:schemeClr>
              </a:solidFill>
            </a:endParaRPr>
          </a:p>
          <a:p>
            <a:pPr marL="0" indent="0">
              <a:buNone/>
            </a:pP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15</a:t>
            </a:fld>
            <a:endParaRPr lang="en-US"/>
          </a:p>
        </p:txBody>
      </p:sp>
    </p:spTree>
    <p:extLst>
      <p:ext uri="{BB962C8B-B14F-4D97-AF65-F5344CB8AC3E}">
        <p14:creationId xmlns:p14="http://schemas.microsoft.com/office/powerpoint/2010/main" val="288286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2800" dirty="0"/>
              <a:t>Tables - </a:t>
            </a:r>
            <a:r>
              <a:rPr lang="en-GB" sz="4000" b="0" i="0" dirty="0">
                <a:solidFill>
                  <a:srgbClr val="555555"/>
                </a:solidFill>
                <a:effectLst/>
                <a:latin typeface="lato" panose="020F0502020204030203" pitchFamily="34" charset="0"/>
              </a:rPr>
              <a:t>Tables are like mini spreadsheets and show data in rows and columns</a:t>
            </a: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16</a:t>
            </a:fld>
            <a:endParaRPr lang="en-US"/>
          </a:p>
        </p:txBody>
      </p:sp>
    </p:spTree>
    <p:extLst>
      <p:ext uri="{BB962C8B-B14F-4D97-AF65-F5344CB8AC3E}">
        <p14:creationId xmlns:p14="http://schemas.microsoft.com/office/powerpoint/2010/main" val="408684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17</a:t>
            </a:fld>
            <a:endParaRPr lang="en-US"/>
          </a:p>
        </p:txBody>
      </p:sp>
    </p:spTree>
    <p:extLst>
      <p:ext uri="{BB962C8B-B14F-4D97-AF65-F5344CB8AC3E}">
        <p14:creationId xmlns:p14="http://schemas.microsoft.com/office/powerpoint/2010/main" val="388452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2800" dirty="0"/>
              <a:t>Box Plots </a:t>
            </a:r>
          </a:p>
          <a:p>
            <a:pPr marL="0" indent="0">
              <a:buNone/>
            </a:pPr>
            <a:r>
              <a:rPr lang="en-IN" sz="2800" dirty="0"/>
              <a:t>Radar Polygon</a:t>
            </a:r>
          </a:p>
          <a:p>
            <a:pPr marL="0" indent="0">
              <a:buNone/>
            </a:pPr>
            <a:r>
              <a:rPr lang="en-GB" u="none" dirty="0">
                <a:solidFill>
                  <a:schemeClr val="bg2"/>
                </a:solidFill>
                <a:hlinkClick r:id="rId3">
                  <a:extLst>
                    <a:ext uri="{A12FA001-AC4F-418D-AE19-62706E023703}">
                      <ahyp:hlinkClr xmlns:ahyp="http://schemas.microsoft.com/office/drawing/2018/hyperlinkcolor" val="tx"/>
                    </a:ext>
                  </a:extLst>
                </a:hlinkClick>
              </a:rPr>
              <a:t>Half Donut Chart</a:t>
            </a:r>
            <a:endParaRPr lang="en-IN" u="none" dirty="0">
              <a:solidFill>
                <a:schemeClr val="bg2"/>
              </a:solidFill>
            </a:endParaRPr>
          </a:p>
          <a:p>
            <a:pPr marL="0" indent="0">
              <a:buNone/>
            </a:pPr>
            <a:r>
              <a:rPr lang="en-IN" sz="2800" dirty="0"/>
              <a:t>Histogram </a:t>
            </a:r>
          </a:p>
          <a:p>
            <a:pPr marL="0" indent="0">
              <a:buNone/>
            </a:pPr>
            <a:r>
              <a:rPr lang="en-IN" sz="2800" dirty="0"/>
              <a:t>Combo Charts </a:t>
            </a:r>
          </a:p>
          <a:p>
            <a:pPr marL="0" indent="0">
              <a:buNone/>
            </a:pPr>
            <a:r>
              <a:rPr lang="en-IN" sz="2800" dirty="0" err="1"/>
              <a:t>Chropleth</a:t>
            </a:r>
            <a:r>
              <a:rPr lang="en-IN" sz="2800" dirty="0"/>
              <a:t> maps </a:t>
            </a:r>
          </a:p>
          <a:p>
            <a:pPr marL="0" indent="0">
              <a:buNone/>
            </a:pPr>
            <a:r>
              <a:rPr lang="en-IN" sz="2800" dirty="0"/>
              <a:t>Density Plots </a:t>
            </a:r>
          </a:p>
          <a:p>
            <a:pPr marL="0" indent="0">
              <a:buNone/>
            </a:pPr>
            <a:r>
              <a:rPr lang="en-IN" sz="2800" dirty="0"/>
              <a:t>Candle Stick Charts </a:t>
            </a:r>
          </a:p>
          <a:p>
            <a:pPr marL="0" indent="0">
              <a:buNone/>
            </a:pPr>
            <a:r>
              <a:rPr lang="en-IN" sz="2800" dirty="0"/>
              <a:t>Gant Chart </a:t>
            </a:r>
          </a:p>
          <a:p>
            <a:pPr marL="0" indent="0">
              <a:buNone/>
            </a:pPr>
            <a:r>
              <a:rPr lang="en-IN" sz="2800" dirty="0"/>
              <a:t>Flow Chart </a:t>
            </a:r>
          </a:p>
          <a:p>
            <a:pPr algn="l"/>
            <a:r>
              <a:rPr lang="en-GB" sz="4000" b="1" i="0" dirty="0">
                <a:solidFill>
                  <a:srgbClr val="293042"/>
                </a:solidFill>
                <a:effectLst/>
                <a:latin typeface="lato" panose="020F0502020204030203" pitchFamily="34" charset="0"/>
              </a:rPr>
              <a:t>Tree Chart  - </a:t>
            </a:r>
            <a:r>
              <a:rPr lang="en-GB" sz="5400" b="0" i="0" dirty="0">
                <a:solidFill>
                  <a:srgbClr val="555555"/>
                </a:solidFill>
                <a:effectLst/>
                <a:latin typeface="lato" panose="020F0502020204030203" pitchFamily="34" charset="0"/>
              </a:rPr>
              <a:t>The main idea in a tree chart is to visualize data as parts of a whole inside a category.</a:t>
            </a:r>
          </a:p>
          <a:p>
            <a:pPr algn="l"/>
            <a:r>
              <a:rPr lang="en-GB" sz="5400" b="0" i="0" dirty="0">
                <a:solidFill>
                  <a:srgbClr val="555555"/>
                </a:solidFill>
                <a:effectLst/>
                <a:latin typeface="lato" panose="020F0502020204030203" pitchFamily="34" charset="0"/>
              </a:rPr>
              <a:t>Check others here - https://visme.co/blog/data-visualization-types/ </a:t>
            </a:r>
            <a:endParaRPr lang="en-GB" sz="4000" b="1" i="0" dirty="0">
              <a:solidFill>
                <a:srgbClr val="293042"/>
              </a:solidFill>
              <a:effectLst/>
              <a:latin typeface="lato" panose="020F0502020204030203" pitchFamily="34" charset="0"/>
            </a:endParaRPr>
          </a:p>
          <a:p>
            <a:br>
              <a:rPr lang="en-GB" sz="4000" dirty="0"/>
            </a:b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18</a:t>
            </a:fld>
            <a:endParaRPr lang="en-US"/>
          </a:p>
        </p:txBody>
      </p:sp>
    </p:spTree>
    <p:extLst>
      <p:ext uri="{BB962C8B-B14F-4D97-AF65-F5344CB8AC3E}">
        <p14:creationId xmlns:p14="http://schemas.microsoft.com/office/powerpoint/2010/main" val="253584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2800" dirty="0"/>
              <a:t>Box Plots </a:t>
            </a:r>
          </a:p>
          <a:p>
            <a:pPr marL="0" indent="0">
              <a:buNone/>
            </a:pPr>
            <a:r>
              <a:rPr lang="en-IN" sz="2800" dirty="0"/>
              <a:t>Radar Polygon</a:t>
            </a:r>
          </a:p>
          <a:p>
            <a:pPr marL="0" indent="0">
              <a:buNone/>
            </a:pPr>
            <a:r>
              <a:rPr lang="en-GB" u="none" dirty="0">
                <a:solidFill>
                  <a:schemeClr val="bg2"/>
                </a:solidFill>
                <a:hlinkClick r:id="rId3">
                  <a:extLst>
                    <a:ext uri="{A12FA001-AC4F-418D-AE19-62706E023703}">
                      <ahyp:hlinkClr xmlns:ahyp="http://schemas.microsoft.com/office/drawing/2018/hyperlinkcolor" val="tx"/>
                    </a:ext>
                  </a:extLst>
                </a:hlinkClick>
              </a:rPr>
              <a:t>Half Donut Chart</a:t>
            </a:r>
            <a:endParaRPr lang="en-IN" u="none" dirty="0">
              <a:solidFill>
                <a:schemeClr val="bg2"/>
              </a:solidFill>
            </a:endParaRPr>
          </a:p>
          <a:p>
            <a:pPr marL="0" indent="0">
              <a:buNone/>
            </a:pPr>
            <a:r>
              <a:rPr lang="en-IN" sz="2800" dirty="0"/>
              <a:t>Histogram </a:t>
            </a:r>
          </a:p>
          <a:p>
            <a:pPr marL="0" indent="0">
              <a:buNone/>
            </a:pPr>
            <a:r>
              <a:rPr lang="en-IN" sz="2800" dirty="0"/>
              <a:t>Combo Charts </a:t>
            </a:r>
          </a:p>
          <a:p>
            <a:pPr marL="0" indent="0">
              <a:buNone/>
            </a:pPr>
            <a:r>
              <a:rPr lang="en-IN" sz="2800" dirty="0" err="1"/>
              <a:t>Chropleth</a:t>
            </a:r>
            <a:r>
              <a:rPr lang="en-IN" sz="2800" dirty="0"/>
              <a:t> maps </a:t>
            </a:r>
          </a:p>
          <a:p>
            <a:pPr marL="0" indent="0">
              <a:buNone/>
            </a:pPr>
            <a:r>
              <a:rPr lang="en-IN" sz="2800" dirty="0"/>
              <a:t>Density Plots </a:t>
            </a:r>
          </a:p>
          <a:p>
            <a:pPr marL="0" indent="0">
              <a:buNone/>
            </a:pPr>
            <a:r>
              <a:rPr lang="en-IN" sz="2800" dirty="0"/>
              <a:t>Candle Stick Charts </a:t>
            </a:r>
          </a:p>
          <a:p>
            <a:pPr marL="0" indent="0">
              <a:buNone/>
            </a:pPr>
            <a:r>
              <a:rPr lang="en-IN" sz="2800" dirty="0"/>
              <a:t>Gant Chart </a:t>
            </a:r>
          </a:p>
          <a:p>
            <a:pPr marL="0" indent="0">
              <a:buNone/>
            </a:pPr>
            <a:r>
              <a:rPr lang="en-IN" sz="2800" dirty="0"/>
              <a:t>Flow Chart </a:t>
            </a:r>
          </a:p>
          <a:p>
            <a:pPr algn="l"/>
            <a:r>
              <a:rPr lang="en-GB" sz="4000" b="1" i="0" dirty="0">
                <a:solidFill>
                  <a:srgbClr val="293042"/>
                </a:solidFill>
                <a:effectLst/>
                <a:latin typeface="lato" panose="020F0502020204030203" pitchFamily="34" charset="0"/>
              </a:rPr>
              <a:t>Tree Chart  - </a:t>
            </a:r>
            <a:r>
              <a:rPr lang="en-GB" sz="5400" b="0" i="0" dirty="0">
                <a:solidFill>
                  <a:srgbClr val="555555"/>
                </a:solidFill>
                <a:effectLst/>
                <a:latin typeface="lato" panose="020F0502020204030203" pitchFamily="34" charset="0"/>
              </a:rPr>
              <a:t>The main idea in a tree chart is to visualize data as parts of a whole inside a category.</a:t>
            </a:r>
          </a:p>
          <a:p>
            <a:pPr algn="l"/>
            <a:r>
              <a:rPr lang="en-GB" sz="5400" b="0" i="0" dirty="0">
                <a:solidFill>
                  <a:srgbClr val="555555"/>
                </a:solidFill>
                <a:effectLst/>
                <a:latin typeface="lato" panose="020F0502020204030203" pitchFamily="34" charset="0"/>
              </a:rPr>
              <a:t>Check others here - https://visme.co/blog/data-visualization-types/ </a:t>
            </a:r>
            <a:endParaRPr lang="en-GB" sz="4000" b="1" i="0" dirty="0">
              <a:solidFill>
                <a:srgbClr val="293042"/>
              </a:solidFill>
              <a:effectLst/>
              <a:latin typeface="lato" panose="020F0502020204030203" pitchFamily="34" charset="0"/>
            </a:endParaRPr>
          </a:p>
          <a:p>
            <a:br>
              <a:rPr lang="en-GB" sz="4000" dirty="0"/>
            </a:b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19</a:t>
            </a:fld>
            <a:endParaRPr lang="en-US"/>
          </a:p>
        </p:txBody>
      </p:sp>
    </p:spTree>
    <p:extLst>
      <p:ext uri="{BB962C8B-B14F-4D97-AF65-F5344CB8AC3E}">
        <p14:creationId xmlns:p14="http://schemas.microsoft.com/office/powerpoint/2010/main" val="201673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21</a:t>
            </a:fld>
            <a:endParaRPr lang="en-US"/>
          </a:p>
        </p:txBody>
      </p:sp>
    </p:spTree>
    <p:extLst>
      <p:ext uri="{BB962C8B-B14F-4D97-AF65-F5344CB8AC3E}">
        <p14:creationId xmlns:p14="http://schemas.microsoft.com/office/powerpoint/2010/main" val="1017344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sz="2800" dirty="0"/>
          </a:p>
        </p:txBody>
      </p:sp>
      <p:sp>
        <p:nvSpPr>
          <p:cNvPr id="4" name="Slide Number Placeholder 3"/>
          <p:cNvSpPr>
            <a:spLocks noGrp="1"/>
          </p:cNvSpPr>
          <p:nvPr>
            <p:ph type="sldNum" sz="quarter" idx="5"/>
          </p:nvPr>
        </p:nvSpPr>
        <p:spPr/>
        <p:txBody>
          <a:bodyPr/>
          <a:lstStyle/>
          <a:p>
            <a:fld id="{B8123EDF-DD9E-41BA-A48C-53024D35FA77}" type="slidenum">
              <a:rPr lang="en-US" smtClean="0"/>
              <a:t>22</a:t>
            </a:fld>
            <a:endParaRPr lang="en-US"/>
          </a:p>
        </p:txBody>
      </p:sp>
    </p:spTree>
    <p:extLst>
      <p:ext uri="{BB962C8B-B14F-4D97-AF65-F5344CB8AC3E}">
        <p14:creationId xmlns:p14="http://schemas.microsoft.com/office/powerpoint/2010/main" val="18616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123EDF-DD9E-41BA-A48C-53024D35FA77}" type="slidenum">
              <a:rPr lang="en-US" smtClean="0"/>
              <a:t>23</a:t>
            </a:fld>
            <a:endParaRPr lang="en-US"/>
          </a:p>
        </p:txBody>
      </p:sp>
    </p:spTree>
    <p:extLst>
      <p:ext uri="{BB962C8B-B14F-4D97-AF65-F5344CB8AC3E}">
        <p14:creationId xmlns:p14="http://schemas.microsoft.com/office/powerpoint/2010/main" val="202987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world produces around 2.5 quintillion bytes of data every day, and 90% of all data has been created in the last two years. With so much data, it’s become increasingly difficult to manage and make sense of it all. It would be impossible for any single person to wade through data line-by-line and see distinct patterns and make observations. </a:t>
            </a:r>
          </a:p>
          <a:p>
            <a:pPr marL="171450" indent="-171450">
              <a:buFont typeface="Arial" panose="020B0604020202020204" pitchFamily="34" charset="0"/>
              <a:buChar char="•"/>
            </a:pPr>
            <a:r>
              <a:rPr lang="en-GB" dirty="0"/>
              <a:t>Data visualization can provide insight that traditional descriptive statistics cannot.</a:t>
            </a:r>
          </a:p>
          <a:p>
            <a:pPr marL="171450" indent="-171450">
              <a:buFont typeface="Arial" panose="020B0604020202020204" pitchFamily="34" charset="0"/>
              <a:buChar char="•"/>
            </a:pPr>
            <a:r>
              <a:rPr lang="en-GB" dirty="0"/>
              <a:t>Our eyes are drawn to colours and patterns. We can quickly identify red from blue, square from circle. Our culture is visual, including everything from art and advertisements to TV and movies.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Data visualization is another form of visual art that grabs our interest and keeps our eyes on the message. When we see a chart, we quickly see trends and outliers. If we can see something, we internalize it quickly. It’s storytelling with a purpose.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If you’ve ever stared at a massive spreadsheet of data and couldn’t see a trend, you know how much more effective a visualization can be.</a:t>
            </a:r>
          </a:p>
          <a:p>
            <a:pPr marL="171450" indent="-171450">
              <a:buFont typeface="Arial" panose="020B0604020202020204" pitchFamily="34" charset="0"/>
              <a:buChar char="•"/>
            </a:pPr>
            <a:r>
              <a:rPr lang="en-GB" dirty="0"/>
              <a:t>Our brain reacts to colour, shapes and sizes very quickly and is able to remember them for long.</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Data Visualisation, thus, has great implications. But it can also mislead the audience.</a:t>
            </a:r>
          </a:p>
          <a:p>
            <a:pPr marL="171450" indent="-171450">
              <a:buFont typeface="Arial" panose="020B0604020202020204" pitchFamily="34" charset="0"/>
              <a:buChar char="•"/>
            </a:pPr>
            <a:r>
              <a:rPr lang="en-GB" dirty="0"/>
              <a:t>It is important to understand the human biases and assumptions, before Visualising the data</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A strategy is only as good as its execution. Visualization is a key element of this… interactive visuals to transform data into actionable insights.</a:t>
            </a:r>
          </a:p>
          <a:p>
            <a:pPr marL="171450" indent="-171450">
              <a:buFont typeface="Arial" panose="020B0604020202020204" pitchFamily="34" charset="0"/>
              <a:buChar char="•"/>
            </a:pPr>
            <a:r>
              <a:rPr lang="en-GB" dirty="0"/>
              <a:t>The data visualization webcast series shed insights around the impact of effective data visualization and the power of data storytelling.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We hope this learning series inspire you to further innovate and develop your data visualization skills regardless of the preferred choice of tools. </a:t>
            </a:r>
          </a:p>
          <a:p>
            <a:pPr marL="171450" indent="-171450">
              <a:buFont typeface="Arial" panose="020B0604020202020204" pitchFamily="34" charset="0"/>
              <a:buChar char="•"/>
            </a:pPr>
            <a:r>
              <a:rPr lang="en-GB" dirty="0"/>
              <a:t>The principles and frameworks shared in the series are applicable to all who need to interact and influence an audience irrespective of</a:t>
            </a:r>
          </a:p>
          <a:p>
            <a:pPr marL="171450" indent="-171450">
              <a:buFont typeface="Arial" panose="020B0604020202020204" pitchFamily="34" charset="0"/>
              <a:buChar char="•"/>
            </a:pPr>
            <a:r>
              <a:rPr lang="en-GB" dirty="0"/>
              <a:t>A key purpose of storytelling is not just understanding the world but changing it. After all, why would we study the world if we didn’t want to know how we can—and should—influence it?</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8123EDF-DD9E-41BA-A48C-53024D35FA77}" type="slidenum">
              <a:rPr lang="en-US" smtClean="0"/>
              <a:t>3</a:t>
            </a:fld>
            <a:endParaRPr lang="en-US"/>
          </a:p>
        </p:txBody>
      </p:sp>
    </p:spTree>
    <p:extLst>
      <p:ext uri="{BB962C8B-B14F-4D97-AF65-F5344CB8AC3E}">
        <p14:creationId xmlns:p14="http://schemas.microsoft.com/office/powerpoint/2010/main" val="804584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rPr>
              <a:t>These templates won’t be appropriate for </a:t>
            </a:r>
            <a:r>
              <a:rPr lang="en-GB" sz="1200" i="1" dirty="0">
                <a:solidFill>
                  <a:schemeClr val="bg1"/>
                </a:solidFill>
              </a:rPr>
              <a:t>every</a:t>
            </a:r>
            <a:r>
              <a:rPr lang="en-GB" sz="1200" dirty="0">
                <a:solidFill>
                  <a:schemeClr val="bg1"/>
                </a:solidFill>
              </a:rPr>
              <a:t> communication that involves data, but where clear, structured communication is needed, these templates provide a quick and easy way to construct a compelling output for account teams and clients</a:t>
            </a:r>
          </a:p>
          <a:p>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Story Decks - </a:t>
            </a:r>
            <a:r>
              <a:rPr lang="en-US" sz="1200" dirty="0">
                <a:solidFill>
                  <a:schemeClr val="tx1">
                    <a:lumMod val="20000"/>
                    <a:lumOff val="80000"/>
                  </a:schemeClr>
                </a:solidFill>
                <a:latin typeface="EYInterstate Light" panose="02000506000000020004" pitchFamily="2" charset="0"/>
              </a:rPr>
              <a:t>Templated </a:t>
            </a:r>
            <a:r>
              <a:rPr lang="en-US" sz="1200" dirty="0" err="1">
                <a:solidFill>
                  <a:schemeClr val="tx1">
                    <a:lumMod val="20000"/>
                    <a:lumOff val="80000"/>
                  </a:schemeClr>
                </a:solidFill>
                <a:latin typeface="EYInterstate Light" panose="02000506000000020004" pitchFamily="2" charset="0"/>
              </a:rPr>
              <a:t>Powerpoint</a:t>
            </a:r>
            <a:r>
              <a:rPr lang="en-US" sz="1200" dirty="0">
                <a:solidFill>
                  <a:schemeClr val="tx1">
                    <a:lumMod val="20000"/>
                    <a:lumOff val="80000"/>
                  </a:schemeClr>
                </a:solidFill>
                <a:latin typeface="EYInterstate Light" panose="02000506000000020004" pitchFamily="2" charset="0"/>
              </a:rPr>
              <a:t> decks that help you plan the arguments you’re making using a clear ‘pyramid’ structure to express your findings.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Insights Video - </a:t>
            </a:r>
            <a:r>
              <a:rPr lang="en-US" sz="1200" dirty="0">
                <a:solidFill>
                  <a:schemeClr val="tx1">
                    <a:lumMod val="20000"/>
                    <a:lumOff val="80000"/>
                  </a:schemeClr>
                </a:solidFill>
                <a:latin typeface="EYInterstate Light" panose="02000506000000020004" pitchFamily="2" charset="0"/>
              </a:rPr>
              <a:t>Short videos (60 seconds) which  present a clear argument and three pieces of supportive data in a succinct package for time-poor leaders and account teams.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to use story decks - </a:t>
            </a:r>
            <a:r>
              <a:rPr lang="en-US" sz="1200" dirty="0">
                <a:solidFill>
                  <a:schemeClr val="tx1">
                    <a:lumMod val="20000"/>
                    <a:lumOff val="80000"/>
                  </a:schemeClr>
                </a:solidFill>
                <a:latin typeface="EYInterstate Light" panose="02000506000000020004" pitchFamily="2" charset="0"/>
              </a:rPr>
              <a:t>Data story decks are primarily designed for analysts who want to give a great top-line summary of a large amount of data or where a large number of charts are needed. The template lends itself to applications such as quarterly reports on particular markets, regions or industries.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Insights Video - </a:t>
            </a:r>
            <a:r>
              <a:rPr lang="en-US" sz="1200" dirty="0">
                <a:solidFill>
                  <a:schemeClr val="tx1">
                    <a:lumMod val="20000"/>
                    <a:lumOff val="80000"/>
                  </a:schemeClr>
                </a:solidFill>
                <a:latin typeface="EYInterstate Light" panose="02000506000000020004" pitchFamily="2" charset="0"/>
              </a:rPr>
              <a:t>Data insight videos are designed to give time-poor leaders a lightning fast view of key stats. The videos should primarily be used as ‘mini adverts’ for more detailed analysis documents that leaders might want to read, once their interested is piqued by the video</a:t>
            </a:r>
          </a:p>
          <a:p>
            <a:endParaRPr lang="en-US" dirty="0"/>
          </a:p>
        </p:txBody>
      </p:sp>
      <p:sp>
        <p:nvSpPr>
          <p:cNvPr id="4" name="Slide Number Placeholder 3"/>
          <p:cNvSpPr>
            <a:spLocks noGrp="1"/>
          </p:cNvSpPr>
          <p:nvPr>
            <p:ph type="sldNum" sz="quarter" idx="5"/>
          </p:nvPr>
        </p:nvSpPr>
        <p:spPr/>
        <p:txBody>
          <a:bodyPr/>
          <a:lstStyle/>
          <a:p>
            <a:fld id="{B8123EDF-DD9E-41BA-A48C-53024D35FA77}" type="slidenum">
              <a:rPr lang="en-US" smtClean="0"/>
              <a:t>24</a:t>
            </a:fld>
            <a:endParaRPr lang="en-US"/>
          </a:p>
        </p:txBody>
      </p:sp>
    </p:spTree>
    <p:extLst>
      <p:ext uri="{BB962C8B-B14F-4D97-AF65-F5344CB8AC3E}">
        <p14:creationId xmlns:p14="http://schemas.microsoft.com/office/powerpoint/2010/main" val="2814478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25</a:t>
            </a:fld>
            <a:endParaRPr lang="en-US"/>
          </a:p>
        </p:txBody>
      </p:sp>
    </p:spTree>
    <p:extLst>
      <p:ext uri="{BB962C8B-B14F-4D97-AF65-F5344CB8AC3E}">
        <p14:creationId xmlns:p14="http://schemas.microsoft.com/office/powerpoint/2010/main" val="425839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26</a:t>
            </a:fld>
            <a:endParaRPr lang="en-US"/>
          </a:p>
        </p:txBody>
      </p:sp>
    </p:spTree>
    <p:extLst>
      <p:ext uri="{BB962C8B-B14F-4D97-AF65-F5344CB8AC3E}">
        <p14:creationId xmlns:p14="http://schemas.microsoft.com/office/powerpoint/2010/main" val="2674148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27</a:t>
            </a:fld>
            <a:endParaRPr lang="en-US"/>
          </a:p>
        </p:txBody>
      </p:sp>
    </p:spTree>
    <p:extLst>
      <p:ext uri="{BB962C8B-B14F-4D97-AF65-F5344CB8AC3E}">
        <p14:creationId xmlns:p14="http://schemas.microsoft.com/office/powerpoint/2010/main" val="3870405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28</a:t>
            </a:fld>
            <a:endParaRPr lang="en-US"/>
          </a:p>
        </p:txBody>
      </p:sp>
    </p:spTree>
    <p:extLst>
      <p:ext uri="{BB962C8B-B14F-4D97-AF65-F5344CB8AC3E}">
        <p14:creationId xmlns:p14="http://schemas.microsoft.com/office/powerpoint/2010/main" val="1049001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29</a:t>
            </a:fld>
            <a:endParaRPr lang="en-US"/>
          </a:p>
        </p:txBody>
      </p:sp>
    </p:spTree>
    <p:extLst>
      <p:ext uri="{BB962C8B-B14F-4D97-AF65-F5344CB8AC3E}">
        <p14:creationId xmlns:p14="http://schemas.microsoft.com/office/powerpoint/2010/main" val="86314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30</a:t>
            </a:fld>
            <a:endParaRPr lang="en-US"/>
          </a:p>
        </p:txBody>
      </p:sp>
    </p:spTree>
    <p:extLst>
      <p:ext uri="{BB962C8B-B14F-4D97-AF65-F5344CB8AC3E}">
        <p14:creationId xmlns:p14="http://schemas.microsoft.com/office/powerpoint/2010/main" val="711222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31</a:t>
            </a:fld>
            <a:endParaRPr lang="en-US"/>
          </a:p>
        </p:txBody>
      </p:sp>
    </p:spTree>
    <p:extLst>
      <p:ext uri="{BB962C8B-B14F-4D97-AF65-F5344CB8AC3E}">
        <p14:creationId xmlns:p14="http://schemas.microsoft.com/office/powerpoint/2010/main" val="407861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33</a:t>
            </a:fld>
            <a:endParaRPr lang="en-US"/>
          </a:p>
        </p:txBody>
      </p:sp>
    </p:spTree>
    <p:extLst>
      <p:ext uri="{BB962C8B-B14F-4D97-AF65-F5344CB8AC3E}">
        <p14:creationId xmlns:p14="http://schemas.microsoft.com/office/powerpoint/2010/main" val="869164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123EDF-DD9E-41BA-A48C-53024D35FA77}" type="slidenum">
              <a:rPr lang="en-US" smtClean="0"/>
              <a:t>34</a:t>
            </a:fld>
            <a:endParaRPr lang="en-US"/>
          </a:p>
        </p:txBody>
      </p:sp>
    </p:spTree>
    <p:extLst>
      <p:ext uri="{BB962C8B-B14F-4D97-AF65-F5344CB8AC3E}">
        <p14:creationId xmlns:p14="http://schemas.microsoft.com/office/powerpoint/2010/main" val="353214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Where there is life, there is data, where there is data, there is analytics, visualization can take you anywhere from there </a:t>
            </a:r>
          </a:p>
          <a:p>
            <a:pPr marL="171450" indent="-171450">
              <a:buFont typeface="Arial" panose="020B0604020202020204" pitchFamily="34" charset="0"/>
              <a:buChar char="•"/>
            </a:pPr>
            <a:r>
              <a:rPr lang="en-GB" dirty="0"/>
              <a:t>For change to be realized, the science of visualization needs to meet the art of human communication and decision making </a:t>
            </a:r>
          </a:p>
          <a:p>
            <a:pPr marL="171450" indent="-171450">
              <a:buFont typeface="Arial" panose="020B0604020202020204" pitchFamily="34" charset="0"/>
              <a:buChar char="•"/>
            </a:pPr>
            <a:r>
              <a:rPr lang="en-GB" dirty="0"/>
              <a:t>Storytelling with data visualization -  Facts get recorded, Stories get remembered</a:t>
            </a:r>
          </a:p>
          <a:p>
            <a:pPr marL="171450" indent="-171450">
              <a:buFont typeface="Arial" panose="020B0604020202020204" pitchFamily="34" charset="0"/>
              <a:buChar char="•"/>
            </a:pPr>
            <a:r>
              <a:rPr lang="en-GB" dirty="0"/>
              <a:t>Types of Visualization </a:t>
            </a:r>
          </a:p>
          <a:p>
            <a:pPr marL="628650" lvl="1" indent="-171450">
              <a:buFont typeface="Arial" panose="020B0604020202020204" pitchFamily="34" charset="0"/>
              <a:buChar char="•"/>
            </a:pPr>
            <a:r>
              <a:rPr lang="en-GB" dirty="0"/>
              <a:t>Insights Video </a:t>
            </a:r>
          </a:p>
          <a:p>
            <a:pPr marL="628650" lvl="1" indent="-171450">
              <a:buFont typeface="Arial" panose="020B0604020202020204" pitchFamily="34" charset="0"/>
              <a:buChar char="•"/>
            </a:pPr>
            <a:r>
              <a:rPr lang="en-GB" dirty="0"/>
              <a:t>Story Deck </a:t>
            </a:r>
          </a:p>
          <a:p>
            <a:pPr marL="628650" lvl="1" indent="-171450">
              <a:buFont typeface="Arial" panose="020B0604020202020204" pitchFamily="34" charset="0"/>
              <a:buChar char="•"/>
            </a:pPr>
            <a:r>
              <a:rPr lang="en-GB" dirty="0"/>
              <a:t>Dashboard </a:t>
            </a:r>
          </a:p>
          <a:p>
            <a:pPr marL="628650" lvl="1" indent="-171450">
              <a:buFont typeface="Arial" panose="020B0604020202020204" pitchFamily="34" charset="0"/>
              <a:buChar char="•"/>
            </a:pPr>
            <a:r>
              <a:rPr lang="en-GB" dirty="0"/>
              <a:t>Info Graphics</a:t>
            </a:r>
          </a:p>
          <a:p>
            <a:pPr marL="171450" indent="-171450">
              <a:buFontTx/>
              <a:buChar char="-"/>
            </a:pPr>
            <a:r>
              <a:rPr lang="en-GB" dirty="0"/>
              <a:t>Exploratory analyses • Allows audience to explore the data for further analyses • Conducted for a problem that has not been clearly defined</a:t>
            </a:r>
          </a:p>
          <a:p>
            <a:pPr marL="171450" indent="-171450">
              <a:buFontTx/>
              <a:buChar char="-"/>
            </a:pPr>
            <a:r>
              <a:rPr lang="en-GB" dirty="0"/>
              <a:t>Explanatory analyses • Explains the audience what they need to know • Shows specific relationships in data such as link between causes and results</a:t>
            </a:r>
            <a:endParaRPr lang="en-US" dirty="0"/>
          </a:p>
        </p:txBody>
      </p:sp>
      <p:sp>
        <p:nvSpPr>
          <p:cNvPr id="4" name="Slide Number Placeholder 3"/>
          <p:cNvSpPr>
            <a:spLocks noGrp="1"/>
          </p:cNvSpPr>
          <p:nvPr>
            <p:ph type="sldNum" sz="quarter" idx="5"/>
          </p:nvPr>
        </p:nvSpPr>
        <p:spPr/>
        <p:txBody>
          <a:bodyPr/>
          <a:lstStyle/>
          <a:p>
            <a:fld id="{B8123EDF-DD9E-41BA-A48C-53024D35FA77}" type="slidenum">
              <a:rPr lang="en-US" smtClean="0"/>
              <a:t>4</a:t>
            </a:fld>
            <a:endParaRPr lang="en-US"/>
          </a:p>
        </p:txBody>
      </p:sp>
    </p:spTree>
    <p:extLst>
      <p:ext uri="{BB962C8B-B14F-4D97-AF65-F5344CB8AC3E}">
        <p14:creationId xmlns:p14="http://schemas.microsoft.com/office/powerpoint/2010/main" val="87912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lnSpc>
                <a:spcPct val="100000"/>
              </a:lnSpc>
            </a:pPr>
            <a:r>
              <a:rPr lang="en-GB" sz="1200" dirty="0"/>
              <a:t>A significant eruption is classified as one that meets at least one of the following criteria: caused fatalities, caused moderate damage (approximately $1 million or more), Volcanic Explosivity Index (VEI) of 6 or greater, generated a tsunami, or was associated with a significant earthquake</a:t>
            </a:r>
          </a:p>
          <a:p>
            <a:pPr marL="12700" marR="5080">
              <a:lnSpc>
                <a:spcPct val="100000"/>
              </a:lnSpc>
            </a:pPr>
            <a:endParaRPr lang="en-GB" sz="1200" spc="5" dirty="0">
              <a:solidFill>
                <a:srgbClr val="FFE600"/>
              </a:solidFill>
              <a:cs typeface="EYInterstate-Light"/>
            </a:endParaRPr>
          </a:p>
          <a:p>
            <a:pPr marL="12700" marR="5080">
              <a:lnSpc>
                <a:spcPct val="100000"/>
              </a:lnSpc>
            </a:pPr>
            <a:r>
              <a:rPr lang="en-GB" sz="1200" dirty="0"/>
              <a:t>An erupting volcano can trigger tsunamis, flash floods, earth</a:t>
            </a:r>
            <a:r>
              <a:rPr lang="en-GB" sz="1200" spc="5" dirty="0">
                <a:solidFill>
                  <a:srgbClr val="FFE600"/>
                </a:solidFill>
              </a:rPr>
              <a:t>quakes</a:t>
            </a:r>
            <a:endParaRPr lang="fr-CA" sz="1600" spc="5" dirty="0">
              <a:solidFill>
                <a:srgbClr val="FFE600"/>
              </a:solidFill>
              <a:cs typeface="EYInterstate-Light"/>
            </a:endParaRPr>
          </a:p>
          <a:p>
            <a:endParaRPr lang="en-US" dirty="0"/>
          </a:p>
        </p:txBody>
      </p:sp>
      <p:sp>
        <p:nvSpPr>
          <p:cNvPr id="4" name="Slide Number Placeholder 3"/>
          <p:cNvSpPr>
            <a:spLocks noGrp="1"/>
          </p:cNvSpPr>
          <p:nvPr>
            <p:ph type="sldNum" sz="quarter" idx="5"/>
          </p:nvPr>
        </p:nvSpPr>
        <p:spPr/>
        <p:txBody>
          <a:bodyPr/>
          <a:lstStyle/>
          <a:p>
            <a:fld id="{B8123EDF-DD9E-41BA-A48C-53024D35FA77}" type="slidenum">
              <a:rPr lang="en-US" smtClean="0"/>
              <a:t>5</a:t>
            </a:fld>
            <a:endParaRPr lang="en-US"/>
          </a:p>
        </p:txBody>
      </p:sp>
    </p:spTree>
    <p:extLst>
      <p:ext uri="{BB962C8B-B14F-4D97-AF65-F5344CB8AC3E}">
        <p14:creationId xmlns:p14="http://schemas.microsoft.com/office/powerpoint/2010/main" val="380297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 closely integrated with the statistical and verbal descriptions of the data set</a:t>
            </a:r>
          </a:p>
          <a:p>
            <a:pPr marL="171450" indent="-171450">
              <a:buFont typeface="Arial" panose="020B0604020202020204" pitchFamily="34" charset="0"/>
              <a:buChar char="•"/>
            </a:pPr>
            <a:r>
              <a:rPr lang="en-GB" dirty="0"/>
              <a:t>Serve a clear purpose: description, exploration, tabulation or decoration</a:t>
            </a:r>
          </a:p>
          <a:p>
            <a:pPr marL="171450" indent="-171450">
              <a:buFont typeface="Arial" panose="020B0604020202020204" pitchFamily="34" charset="0"/>
              <a:buChar char="•"/>
            </a:pPr>
            <a:r>
              <a:rPr lang="en-GB" dirty="0"/>
              <a:t>Reveal the data at several levels of details from a broad overview to the find structure</a:t>
            </a:r>
            <a:endParaRPr lang="en-US" dirty="0"/>
          </a:p>
        </p:txBody>
      </p:sp>
      <p:sp>
        <p:nvSpPr>
          <p:cNvPr id="4" name="Slide Number Placeholder 3"/>
          <p:cNvSpPr>
            <a:spLocks noGrp="1"/>
          </p:cNvSpPr>
          <p:nvPr>
            <p:ph type="sldNum" sz="quarter" idx="5"/>
          </p:nvPr>
        </p:nvSpPr>
        <p:spPr/>
        <p:txBody>
          <a:bodyPr/>
          <a:lstStyle/>
          <a:p>
            <a:fld id="{B8123EDF-DD9E-41BA-A48C-53024D35FA77}" type="slidenum">
              <a:rPr lang="en-US" smtClean="0"/>
              <a:t>6</a:t>
            </a:fld>
            <a:endParaRPr lang="en-US"/>
          </a:p>
        </p:txBody>
      </p:sp>
    </p:spTree>
    <p:extLst>
      <p:ext uri="{BB962C8B-B14F-4D97-AF65-F5344CB8AC3E}">
        <p14:creationId xmlns:p14="http://schemas.microsoft.com/office/powerpoint/2010/main" val="227841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8</a:t>
            </a:fld>
            <a:endParaRPr lang="en-US"/>
          </a:p>
        </p:txBody>
      </p:sp>
    </p:spTree>
    <p:extLst>
      <p:ext uri="{BB962C8B-B14F-4D97-AF65-F5344CB8AC3E}">
        <p14:creationId xmlns:p14="http://schemas.microsoft.com/office/powerpoint/2010/main" val="38803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 can vary by culture • Colours can have different meanings</a:t>
            </a:r>
          </a:p>
          <a:p>
            <a:endParaRPr lang="en-GB" dirty="0"/>
          </a:p>
          <a:p>
            <a:r>
              <a:rPr lang="en-GB" dirty="0"/>
              <a:t>Bad | Good luck | Strength | Success – RED </a:t>
            </a:r>
          </a:p>
          <a:p>
            <a:r>
              <a:rPr lang="en-GB" dirty="0"/>
              <a:t>Good (luck) | Death | Jealousy – Blue / Green</a:t>
            </a:r>
            <a:endParaRPr lang="en-US" dirty="0"/>
          </a:p>
        </p:txBody>
      </p:sp>
      <p:sp>
        <p:nvSpPr>
          <p:cNvPr id="4" name="Slide Number Placeholder 3"/>
          <p:cNvSpPr>
            <a:spLocks noGrp="1"/>
          </p:cNvSpPr>
          <p:nvPr>
            <p:ph type="sldNum" sz="quarter" idx="5"/>
          </p:nvPr>
        </p:nvSpPr>
        <p:spPr/>
        <p:txBody>
          <a:bodyPr/>
          <a:lstStyle/>
          <a:p>
            <a:fld id="{B8123EDF-DD9E-41BA-A48C-53024D35FA77}" type="slidenum">
              <a:rPr lang="en-US" smtClean="0"/>
              <a:t>9</a:t>
            </a:fld>
            <a:endParaRPr lang="en-US"/>
          </a:p>
        </p:txBody>
      </p:sp>
    </p:spTree>
    <p:extLst>
      <p:ext uri="{BB962C8B-B14F-4D97-AF65-F5344CB8AC3E}">
        <p14:creationId xmlns:p14="http://schemas.microsoft.com/office/powerpoint/2010/main" val="293278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10</a:t>
            </a:fld>
            <a:endParaRPr lang="en-US"/>
          </a:p>
        </p:txBody>
      </p:sp>
    </p:spTree>
    <p:extLst>
      <p:ext uri="{BB962C8B-B14F-4D97-AF65-F5344CB8AC3E}">
        <p14:creationId xmlns:p14="http://schemas.microsoft.com/office/powerpoint/2010/main" val="62744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123EDF-DD9E-41BA-A48C-53024D35FA77}" type="slidenum">
              <a:rPr lang="en-US" smtClean="0"/>
              <a:t>11</a:t>
            </a:fld>
            <a:endParaRPr lang="en-US"/>
          </a:p>
        </p:txBody>
      </p:sp>
    </p:spTree>
    <p:extLst>
      <p:ext uri="{BB962C8B-B14F-4D97-AF65-F5344CB8AC3E}">
        <p14:creationId xmlns:p14="http://schemas.microsoft.com/office/powerpoint/2010/main" val="1650352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FD8F1B-70B3-4B6E-BE35-3C58E4E7EF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56"/>
          <a:stretch/>
        </p:blipFill>
        <p:spPr>
          <a:xfrm>
            <a:off x="0" y="0"/>
            <a:ext cx="12198349" cy="6858000"/>
          </a:xfrm>
          <a:prstGeom prst="rect">
            <a:avLst/>
          </a:prstGeom>
        </p:spPr>
      </p:pic>
      <p:cxnSp>
        <p:nvCxnSpPr>
          <p:cNvPr id="17" name="Straight Connector 16">
            <a:extLst>
              <a:ext uri="{FF2B5EF4-FFF2-40B4-BE49-F238E27FC236}">
                <a16:creationId xmlns:a16="http://schemas.microsoft.com/office/drawing/2014/main" id="{3E1B607E-CD77-42E5-8801-F87A8FB62A2F}"/>
              </a:ext>
            </a:extLst>
          </p:cNvPr>
          <p:cNvCxnSpPr>
            <a:cxnSpLocks/>
          </p:cNvCxnSpPr>
          <p:nvPr userDrawn="1"/>
        </p:nvCxnSpPr>
        <p:spPr>
          <a:xfrm flipV="1">
            <a:off x="11884978" y="1219201"/>
            <a:ext cx="0" cy="5353601"/>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960C4E-1141-42AF-B46C-328239C5F934}"/>
              </a:ext>
            </a:extLst>
          </p:cNvPr>
          <p:cNvCxnSpPr>
            <a:cxnSpLocks/>
          </p:cNvCxnSpPr>
          <p:nvPr userDrawn="1"/>
        </p:nvCxnSpPr>
        <p:spPr>
          <a:xfrm flipH="1">
            <a:off x="11633491" y="6572801"/>
            <a:ext cx="251489"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BDBB3C-ED55-42DE-96DF-AF08155B3971}"/>
              </a:ext>
            </a:extLst>
          </p:cNvPr>
          <p:cNvCxnSpPr>
            <a:cxnSpLocks/>
          </p:cNvCxnSpPr>
          <p:nvPr userDrawn="1"/>
        </p:nvCxnSpPr>
        <p:spPr>
          <a:xfrm flipH="1">
            <a:off x="2081716" y="6572801"/>
            <a:ext cx="907974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CFE13F4-92F0-4EAD-8440-841306025083}"/>
              </a:ext>
            </a:extLst>
          </p:cNvPr>
          <p:cNvSpPr/>
          <p:nvPr userDrawn="1"/>
        </p:nvSpPr>
        <p:spPr>
          <a:xfrm rot="5400000">
            <a:off x="2677512" y="-2362191"/>
            <a:ext cx="6858000" cy="11603424"/>
          </a:xfrm>
          <a:prstGeom prst="rect">
            <a:avLst/>
          </a:prstGeom>
          <a:solidFill>
            <a:srgbClr val="2E2E38">
              <a:alpha val="94000"/>
            </a:srgb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IN" sz="1200">
              <a:solidFill>
                <a:schemeClr val="tx1"/>
              </a:solidFill>
            </a:endParaRPr>
          </a:p>
        </p:txBody>
      </p:sp>
      <p:sp>
        <p:nvSpPr>
          <p:cNvPr id="2" name="Title 1"/>
          <p:cNvSpPr>
            <a:spLocks noGrp="1"/>
          </p:cNvSpPr>
          <p:nvPr>
            <p:ph type="title"/>
          </p:nvPr>
        </p:nvSpPr>
        <p:spPr>
          <a:xfrm>
            <a:off x="609600" y="294200"/>
            <a:ext cx="10306714" cy="369332"/>
          </a:xfrm>
        </p:spPr>
        <p:txBody>
          <a:bodyPr anchor="t">
            <a:noAutofit/>
          </a:bodyPr>
          <a:lstStyle>
            <a:lvl1pPr>
              <a:lnSpc>
                <a:spcPct val="100000"/>
              </a:lnSpc>
              <a:defRPr sz="2399" b="1">
                <a:solidFill>
                  <a:srgbClr val="FFE600"/>
                </a:solidFill>
              </a:defRPr>
            </a:lvl1pPr>
          </a:lstStyle>
          <a:p>
            <a:r>
              <a:rPr lang="en-US"/>
              <a:t>Click to edit Master title style</a:t>
            </a:r>
            <a:endParaRPr lang="en-GB"/>
          </a:p>
        </p:txBody>
      </p:sp>
      <p:pic>
        <p:nvPicPr>
          <p:cNvPr id="7" name="Picture 6" descr="A picture containing night sky&#10;&#10;Description automatically generated">
            <a:extLst>
              <a:ext uri="{FF2B5EF4-FFF2-40B4-BE49-F238E27FC236}">
                <a16:creationId xmlns:a16="http://schemas.microsoft.com/office/drawing/2014/main" id="{39611A19-735E-4040-9D5C-5ADECE790F5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064" r="37686"/>
          <a:stretch/>
        </p:blipFill>
        <p:spPr>
          <a:xfrm>
            <a:off x="11087676" y="-1"/>
            <a:ext cx="1112258" cy="1112837"/>
          </a:xfrm>
          <a:prstGeom prst="rect">
            <a:avLst/>
          </a:prstGeom>
          <a:ln w="19050">
            <a:noFill/>
          </a:ln>
          <a:effectLst>
            <a:outerShdw blurRad="63500" sx="102000" sy="102000" algn="ctr" rotWithShape="0">
              <a:prstClr val="black">
                <a:alpha val="40000"/>
              </a:prstClr>
            </a:outerShdw>
          </a:effectLst>
        </p:spPr>
      </p:pic>
      <p:sp>
        <p:nvSpPr>
          <p:cNvPr id="33" name="Text Placeholder 32">
            <a:extLst>
              <a:ext uri="{FF2B5EF4-FFF2-40B4-BE49-F238E27FC236}">
                <a16:creationId xmlns:a16="http://schemas.microsoft.com/office/drawing/2014/main" id="{14C33B74-9C7D-4BAE-9FA1-3371EA044360}"/>
              </a:ext>
            </a:extLst>
          </p:cNvPr>
          <p:cNvSpPr>
            <a:spLocks noGrp="1"/>
          </p:cNvSpPr>
          <p:nvPr>
            <p:ph type="body" sz="quarter" idx="10" hasCustomPrompt="1"/>
          </p:nvPr>
        </p:nvSpPr>
        <p:spPr>
          <a:xfrm>
            <a:off x="621976" y="774700"/>
            <a:ext cx="10294338" cy="338138"/>
          </a:xfrm>
        </p:spPr>
        <p:txBody>
          <a:bodyPr/>
          <a:lstStyle>
            <a:lvl1pPr marL="0" indent="0">
              <a:buNone/>
              <a:defRPr sz="1599"/>
            </a:lvl1pPr>
          </a:lstStyle>
          <a:p>
            <a:pPr lvl="0"/>
            <a:r>
              <a:rPr lang="en-US"/>
              <a:t>Click to insert sub-title</a:t>
            </a:r>
            <a:endParaRPr lang="en-IN"/>
          </a:p>
        </p:txBody>
      </p:sp>
    </p:spTree>
    <p:extLst>
      <p:ext uri="{BB962C8B-B14F-4D97-AF65-F5344CB8AC3E}">
        <p14:creationId xmlns:p14="http://schemas.microsoft.com/office/powerpoint/2010/main" val="1744879254"/>
      </p:ext>
    </p:extLst>
  </p:cSld>
  <p:clrMapOvr>
    <a:masterClrMapping/>
  </p:clrMapOvr>
  <p:extLst>
    <p:ext uri="{DCECCB84-F9BA-43D5-87BE-67443E8EF086}">
      <p15:sldGuideLst xmlns:p15="http://schemas.microsoft.com/office/powerpoint/2012/main">
        <p15:guide id="1" orient="horz" pos="808">
          <p15:clr>
            <a:srgbClr val="FBAE40"/>
          </p15:clr>
        </p15:guide>
        <p15:guide id="2" pos="392">
          <p15:clr>
            <a:srgbClr val="FBAE40"/>
          </p15:clr>
        </p15:guide>
        <p15:guide id="3" orient="horz" pos="3884">
          <p15:clr>
            <a:srgbClr val="FBAE40"/>
          </p15:clr>
        </p15:guide>
        <p15:guide id="4" pos="73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421998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3116668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25164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6900"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6900"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279773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24718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69028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359657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336744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19533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8_Cover alternate">
    <p:spTree>
      <p:nvGrpSpPr>
        <p:cNvPr id="1" name=""/>
        <p:cNvGrpSpPr/>
        <p:nvPr/>
      </p:nvGrpSpPr>
      <p:grpSpPr>
        <a:xfrm>
          <a:off x="0" y="0"/>
          <a:ext cx="0" cy="0"/>
          <a:chOff x="0" y="0"/>
          <a:chExt cx="0" cy="0"/>
        </a:xfrm>
      </p:grpSpPr>
      <p:pic>
        <p:nvPicPr>
          <p:cNvPr id="3" name="Picture 2" descr="A picture containing spectacles, sunglasses, goggles&#10;&#10;Description automatically generated">
            <a:extLst>
              <a:ext uri="{FF2B5EF4-FFF2-40B4-BE49-F238E27FC236}">
                <a16:creationId xmlns:a16="http://schemas.microsoft.com/office/drawing/2014/main" id="{ADEA3605-B492-4F23-85D2-927D115EAD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32" r="5532"/>
          <a:stretch/>
        </p:blipFill>
        <p:spPr>
          <a:xfrm>
            <a:off x="0" y="0"/>
            <a:ext cx="12192000" cy="6858000"/>
          </a:xfrm>
          <a:prstGeom prst="rect">
            <a:avLst/>
          </a:prstGeom>
        </p:spPr>
      </p:pic>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334936965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92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87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9430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14665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465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2626613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4389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1092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71856"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71856"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71856"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1847893"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3002078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305866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Standard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D2C0F6-5EAA-40E3-BD40-D4488DE0863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56"/>
          <a:stretch/>
        </p:blipFill>
        <p:spPr>
          <a:xfrm>
            <a:off x="0" y="0"/>
            <a:ext cx="12198349" cy="6858000"/>
          </a:xfrm>
          <a:prstGeom prst="rect">
            <a:avLst/>
          </a:prstGeom>
        </p:spPr>
      </p:pic>
      <p:sp>
        <p:nvSpPr>
          <p:cNvPr id="14" name="Rectangle 13">
            <a:extLst>
              <a:ext uri="{FF2B5EF4-FFF2-40B4-BE49-F238E27FC236}">
                <a16:creationId xmlns:a16="http://schemas.microsoft.com/office/drawing/2014/main" id="{4B29EC7A-C28E-424C-935A-976216CA0EF7}"/>
              </a:ext>
            </a:extLst>
          </p:cNvPr>
          <p:cNvSpPr/>
          <p:nvPr userDrawn="1"/>
        </p:nvSpPr>
        <p:spPr>
          <a:xfrm rot="5400000">
            <a:off x="2677512" y="-2372133"/>
            <a:ext cx="6858000" cy="11603424"/>
          </a:xfrm>
          <a:prstGeom prst="rect">
            <a:avLst/>
          </a:prstGeom>
          <a:solidFill>
            <a:schemeClr val="bg2">
              <a:lumMod val="95000"/>
              <a:lumOff val="5000"/>
              <a:alpha val="94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IN" sz="1200">
              <a:solidFill>
                <a:schemeClr val="tx1"/>
              </a:solidFill>
            </a:endParaRPr>
          </a:p>
        </p:txBody>
      </p:sp>
    </p:spTree>
    <p:extLst>
      <p:ext uri="{BB962C8B-B14F-4D97-AF65-F5344CB8AC3E}">
        <p14:creationId xmlns:p14="http://schemas.microsoft.com/office/powerpoint/2010/main" val="296783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328931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3507988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15053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8708220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596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4890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2878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29775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3215F5-81BE-4CAF-A2E0-EC192DE29CFB}"/>
              </a:ext>
            </a:extLst>
          </p:cNvPr>
          <p:cNvSpPr>
            <a:spLocks/>
          </p:cNvSpPr>
          <p:nvPr userDrawn="1"/>
        </p:nvSpPr>
        <p:spPr>
          <a:xfrm>
            <a:off x="0" y="0"/>
            <a:ext cx="12192000" cy="6858000"/>
          </a:xfrm>
          <a:prstGeom prst="rect">
            <a:avLst/>
          </a:prstGeom>
          <a:solidFill>
            <a:srgbClr val="2E2E38">
              <a:alpha val="96000"/>
            </a:srgb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pic>
        <p:nvPicPr>
          <p:cNvPr id="30" name="Picture 29">
            <a:extLst>
              <a:ext uri="{FF2B5EF4-FFF2-40B4-BE49-F238E27FC236}">
                <a16:creationId xmlns:a16="http://schemas.microsoft.com/office/drawing/2014/main" id="{B2C46EA7-FD01-4366-AFBB-A525E0297DEC}"/>
              </a:ext>
            </a:extLst>
          </p:cNvPr>
          <p:cNvPicPr>
            <a:picLocks noChangeAspect="1"/>
          </p:cNvPicPr>
          <p:nvPr userDrawn="1"/>
        </p:nvPicPr>
        <p:blipFill>
          <a:blip r:embed="rId2">
            <a:extLst>
              <a:ext uri="{28A0092B-C50C-407E-A947-70E740481C1C}">
                <a14:useLocalDpi xmlns:a14="http://schemas.microsoft.com/office/drawing/2010/main" val="0"/>
              </a:ext>
            </a:extLst>
          </a:blip>
          <a:srcRect l="26242" r="26242"/>
          <a:stretch/>
        </p:blipFill>
        <p:spPr>
          <a:xfrm>
            <a:off x="0" y="871144"/>
            <a:ext cx="4138672" cy="5115712"/>
          </a:xfrm>
          <a:prstGeom prst="rect">
            <a:avLst/>
          </a:prstGeom>
          <a:ln>
            <a:solidFill>
              <a:srgbClr val="747480"/>
            </a:solidFill>
          </a:ln>
          <a:effectLst>
            <a:outerShdw blurRad="63500" sx="102000" sy="102000" algn="ctr" rotWithShape="0">
              <a:prstClr val="black">
                <a:alpha val="40000"/>
              </a:prstClr>
            </a:outerShdw>
          </a:effectLst>
        </p:spPr>
      </p:pic>
      <p:cxnSp>
        <p:nvCxnSpPr>
          <p:cNvPr id="12" name="Straight Connector 11">
            <a:extLst>
              <a:ext uri="{FF2B5EF4-FFF2-40B4-BE49-F238E27FC236}">
                <a16:creationId xmlns:a16="http://schemas.microsoft.com/office/drawing/2014/main" id="{09EFFAEB-D6CF-4D68-BB39-ED1728C54C41}"/>
              </a:ext>
            </a:extLst>
          </p:cNvPr>
          <p:cNvCxnSpPr/>
          <p:nvPr userDrawn="1"/>
        </p:nvCxnSpPr>
        <p:spPr>
          <a:xfrm>
            <a:off x="4417299" y="3429000"/>
            <a:ext cx="1167792" cy="0"/>
          </a:xfrm>
          <a:prstGeom prst="line">
            <a:avLst/>
          </a:prstGeom>
          <a:ln w="952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1936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4284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0" r="22250"/>
          <a:stretch/>
        </p:blipFill>
        <p:spPr>
          <a:xfrm>
            <a:off x="0" y="0"/>
            <a:ext cx="1219200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626740" y="457199"/>
            <a:ext cx="6009412"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392" tIns="45696" rIns="91392" bIns="45696" numCol="1" anchor="t" anchorCtr="0" compatLnSpc="1">
            <a:prstTxWarp prst="textNoShape">
              <a:avLst/>
            </a:prstTxWarp>
          </a:bodyPr>
          <a:lstStyle/>
          <a:p>
            <a:endParaRPr lang="en-GB" sz="1799"/>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915103" y="1476597"/>
            <a:ext cx="5419932" cy="860400"/>
          </a:xfrm>
        </p:spPr>
        <p:txBody>
          <a:bodyPr/>
          <a:lstStyle>
            <a:lvl1pPr>
              <a:defRPr sz="2999"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915104" y="2422866"/>
            <a:ext cx="5419932" cy="391225"/>
          </a:xfrm>
        </p:spPr>
        <p:txBody>
          <a:bodyPr/>
          <a:lstStyle>
            <a:lvl1pPr marL="0" marR="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sz="1599" b="0">
                <a:solidFill>
                  <a:srgbClr val="404040"/>
                </a:solidFill>
                <a:latin typeface="EYInterstate" panose="0200050302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GB" sz="1599" dirty="0"/>
              <a:t>Subtitle (EY Interstate 16 point)</a:t>
            </a:r>
          </a:p>
          <a:p>
            <a:pPr marL="0" marR="0" lvl="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id="{8AE72999-64B9-400D-B276-16BADE1AD572}"/>
              </a:ext>
            </a:extLst>
          </p:cNvPr>
          <p:cNvGrpSpPr>
            <a:grpSpLocks noChangeAspect="1"/>
          </p:cNvGrpSpPr>
          <p:nvPr userDrawn="1"/>
        </p:nvGrpSpPr>
        <p:grpSpPr bwMode="auto">
          <a:xfrm>
            <a:off x="10359392" y="4960938"/>
            <a:ext cx="1224912" cy="1435100"/>
            <a:chOff x="6529" y="3125"/>
            <a:chExt cx="772" cy="904"/>
          </a:xfrm>
        </p:grpSpPr>
        <p:sp>
          <p:nvSpPr>
            <p:cNvPr id="12" name="Freeform 5">
              <a:extLst>
                <a:ext uri="{FF2B5EF4-FFF2-40B4-BE49-F238E27FC236}">
                  <a16:creationId xmlns:a16="http://schemas.microsoft.com/office/drawing/2014/main"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6">
              <a:extLst>
                <a:ext uri="{FF2B5EF4-FFF2-40B4-BE49-F238E27FC236}">
                  <a16:creationId xmlns:a16="http://schemas.microsoft.com/office/drawing/2014/main"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192490761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206"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89438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7"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848927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20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91408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D53EC0-6D37-41B6-918A-4A7971EE4C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90" r="5628" b="5628"/>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5AE347A4-E509-4C89-96C4-7776EB30C484}"/>
              </a:ext>
            </a:extLst>
          </p:cNvPr>
          <p:cNvSpPr>
            <a:spLocks/>
          </p:cNvSpPr>
          <p:nvPr userDrawn="1"/>
        </p:nvSpPr>
        <p:spPr>
          <a:xfrm>
            <a:off x="3455079" y="0"/>
            <a:ext cx="8736921" cy="6858000"/>
          </a:xfrm>
          <a:prstGeom prst="rect">
            <a:avLst/>
          </a:prstGeom>
          <a:gradFill flip="none" rotWithShape="1">
            <a:gsLst>
              <a:gs pos="0">
                <a:schemeClr val="tx1"/>
              </a:gs>
              <a:gs pos="100000">
                <a:schemeClr val="tx1">
                  <a:alpha val="0"/>
                </a:schemeClr>
              </a:gs>
            </a:gsLst>
            <a:lin ang="10800000" scaled="1"/>
            <a:tileRect/>
          </a:gra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4" name="Rectangle: Rounded Corners 3">
            <a:extLst>
              <a:ext uri="{FF2B5EF4-FFF2-40B4-BE49-F238E27FC236}">
                <a16:creationId xmlns:a16="http://schemas.microsoft.com/office/drawing/2014/main" id="{D03211D3-EAA7-4895-BDB4-1E5C556BCD64}"/>
              </a:ext>
            </a:extLst>
          </p:cNvPr>
          <p:cNvSpPr>
            <a:spLocks/>
          </p:cNvSpPr>
          <p:nvPr userDrawn="1"/>
        </p:nvSpPr>
        <p:spPr>
          <a:xfrm>
            <a:off x="609601" y="939171"/>
            <a:ext cx="992334" cy="28800"/>
          </a:xfrm>
          <a:prstGeom prst="roundRect">
            <a:avLst/>
          </a:prstGeom>
          <a:solidFill>
            <a:srgbClr val="FFE600"/>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cxnSp>
        <p:nvCxnSpPr>
          <p:cNvPr id="9" name="Straight Connector 8">
            <a:extLst>
              <a:ext uri="{FF2B5EF4-FFF2-40B4-BE49-F238E27FC236}">
                <a16:creationId xmlns:a16="http://schemas.microsoft.com/office/drawing/2014/main" id="{7033C67E-D9FE-4E02-9690-EF459FEF41D0}"/>
              </a:ext>
            </a:extLst>
          </p:cNvPr>
          <p:cNvCxnSpPr>
            <a:cxnSpLocks/>
          </p:cNvCxnSpPr>
          <p:nvPr userDrawn="1"/>
        </p:nvCxnSpPr>
        <p:spPr>
          <a:xfrm>
            <a:off x="1" y="6172591"/>
            <a:ext cx="12191999" cy="1"/>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6B5033F4-B9A8-4B4D-8CA4-DEE6D10E9FAD}"/>
              </a:ext>
            </a:extLst>
          </p:cNvPr>
          <p:cNvSpPr txBox="1">
            <a:spLocks/>
          </p:cNvSpPr>
          <p:nvPr userDrawn="1"/>
        </p:nvSpPr>
        <p:spPr>
          <a:xfrm>
            <a:off x="1352024" y="6471244"/>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7 October 2024</a:t>
            </a:fld>
            <a:endParaRPr lang="en-IN" sz="800"/>
          </a:p>
        </p:txBody>
      </p:sp>
      <p:sp>
        <p:nvSpPr>
          <p:cNvPr id="15" name="Footer Placeholder 2">
            <a:extLst>
              <a:ext uri="{FF2B5EF4-FFF2-40B4-BE49-F238E27FC236}">
                <a16:creationId xmlns:a16="http://schemas.microsoft.com/office/drawing/2014/main" id="{DFC99ECA-C51B-42A0-9799-80D8D4F8C0EF}"/>
              </a:ext>
            </a:extLst>
          </p:cNvPr>
          <p:cNvSpPr txBox="1">
            <a:spLocks/>
          </p:cNvSpPr>
          <p:nvPr userDrawn="1"/>
        </p:nvSpPr>
        <p:spPr>
          <a:xfrm>
            <a:off x="3161342" y="6471244"/>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
              <a:t>Presentation title</a:t>
            </a:r>
          </a:p>
        </p:txBody>
      </p:sp>
      <p:sp>
        <p:nvSpPr>
          <p:cNvPr id="16" name="Slide Number Placeholder 4">
            <a:extLst>
              <a:ext uri="{FF2B5EF4-FFF2-40B4-BE49-F238E27FC236}">
                <a16:creationId xmlns:a16="http://schemas.microsoft.com/office/drawing/2014/main" id="{9A4FB4E4-D707-4174-B2C7-218FFFF681BA}"/>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
        <p:nvSpPr>
          <p:cNvPr id="17" name="Arc 16">
            <a:extLst>
              <a:ext uri="{FF2B5EF4-FFF2-40B4-BE49-F238E27FC236}">
                <a16:creationId xmlns:a16="http://schemas.microsoft.com/office/drawing/2014/main" id="{058CEF08-E9C6-4100-9583-FD7EFD3AD17E}"/>
              </a:ext>
            </a:extLst>
          </p:cNvPr>
          <p:cNvSpPr/>
          <p:nvPr userDrawn="1"/>
        </p:nvSpPr>
        <p:spPr>
          <a:xfrm>
            <a:off x="10536627" y="-460085"/>
            <a:ext cx="2086221" cy="2087309"/>
          </a:xfrm>
          <a:prstGeom prst="arc">
            <a:avLst>
              <a:gd name="adj1" fmla="val 3456664"/>
              <a:gd name="adj2" fmla="val 13213421"/>
            </a:avLst>
          </a:prstGeom>
          <a:noFill/>
          <a:ln w="9525" cap="flat" cmpd="sng" algn="ctr">
            <a:solidFill>
              <a:schemeClr val="bg1">
                <a:alpha val="18000"/>
              </a:schemeClr>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99"/>
          </a:p>
        </p:txBody>
      </p:sp>
      <p:sp>
        <p:nvSpPr>
          <p:cNvPr id="18" name="Oval 17">
            <a:extLst>
              <a:ext uri="{FF2B5EF4-FFF2-40B4-BE49-F238E27FC236}">
                <a16:creationId xmlns:a16="http://schemas.microsoft.com/office/drawing/2014/main" id="{AABFF875-DA23-4C85-B4B8-0213CFC7421F}"/>
              </a:ext>
            </a:extLst>
          </p:cNvPr>
          <p:cNvSpPr>
            <a:spLocks/>
          </p:cNvSpPr>
          <p:nvPr userDrawn="1"/>
        </p:nvSpPr>
        <p:spPr>
          <a:xfrm>
            <a:off x="11518427" y="1612873"/>
            <a:ext cx="25999" cy="26013"/>
          </a:xfrm>
          <a:prstGeom prst="ellipse">
            <a:avLst/>
          </a:prstGeom>
          <a:solidFill>
            <a:schemeClr val="bg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74748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19" name="Oval 18">
            <a:extLst>
              <a:ext uri="{FF2B5EF4-FFF2-40B4-BE49-F238E27FC236}">
                <a16:creationId xmlns:a16="http://schemas.microsoft.com/office/drawing/2014/main" id="{409B5ACD-28A7-4D2A-8B06-B9485F58888D}"/>
              </a:ext>
            </a:extLst>
          </p:cNvPr>
          <p:cNvSpPr>
            <a:spLocks/>
          </p:cNvSpPr>
          <p:nvPr userDrawn="1"/>
        </p:nvSpPr>
        <p:spPr>
          <a:xfrm>
            <a:off x="10569193" y="290959"/>
            <a:ext cx="25999" cy="26013"/>
          </a:xfrm>
          <a:prstGeom prst="ellipse">
            <a:avLst/>
          </a:prstGeom>
          <a:solidFill>
            <a:schemeClr val="bg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74748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pic>
        <p:nvPicPr>
          <p:cNvPr id="20" name="Picture 19" descr="A picture containing night sky&#10;&#10;Description automatically generated">
            <a:extLst>
              <a:ext uri="{FF2B5EF4-FFF2-40B4-BE49-F238E27FC236}">
                <a16:creationId xmlns:a16="http://schemas.microsoft.com/office/drawing/2014/main" id="{84DFF2B4-F230-4561-8081-8F5582E667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578" r="36172"/>
          <a:stretch/>
        </p:blipFill>
        <p:spPr>
          <a:xfrm>
            <a:off x="10703701" y="-315953"/>
            <a:ext cx="1761207" cy="1762124"/>
          </a:xfrm>
          <a:prstGeom prst="ellipse">
            <a:avLst/>
          </a:prstGeom>
          <a:ln w="19050">
            <a:solidFill>
              <a:srgbClr val="747480"/>
            </a:solidFill>
          </a:ln>
        </p:spPr>
      </p:pic>
      <p:sp>
        <p:nvSpPr>
          <p:cNvPr id="21" name="Arc 20">
            <a:extLst>
              <a:ext uri="{FF2B5EF4-FFF2-40B4-BE49-F238E27FC236}">
                <a16:creationId xmlns:a16="http://schemas.microsoft.com/office/drawing/2014/main" id="{462E2EC2-99C7-40C1-9760-F9B4C1464396}"/>
              </a:ext>
            </a:extLst>
          </p:cNvPr>
          <p:cNvSpPr/>
          <p:nvPr userDrawn="1"/>
        </p:nvSpPr>
        <p:spPr>
          <a:xfrm>
            <a:off x="9861011" y="-1132885"/>
            <a:ext cx="3442777" cy="3444570"/>
          </a:xfrm>
          <a:prstGeom prst="arc">
            <a:avLst>
              <a:gd name="adj1" fmla="val 3802025"/>
              <a:gd name="adj2" fmla="val 12162270"/>
            </a:avLst>
          </a:prstGeom>
          <a:ln w="9525" cap="flat" cmpd="sng" algn="ctr">
            <a:solidFill>
              <a:srgbClr val="747480">
                <a:alpha val="2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99"/>
          </a:p>
        </p:txBody>
      </p:sp>
    </p:spTree>
    <p:extLst>
      <p:ext uri="{BB962C8B-B14F-4D97-AF65-F5344CB8AC3E}">
        <p14:creationId xmlns:p14="http://schemas.microsoft.com/office/powerpoint/2010/main" val="28414090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326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003185-1DC5-4DE5-95D6-E2D3D32CC63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56"/>
          <a:stretch/>
        </p:blipFill>
        <p:spPr>
          <a:xfrm flipH="1">
            <a:off x="1" y="0"/>
            <a:ext cx="12191999" cy="6858000"/>
          </a:xfrm>
          <a:prstGeom prst="rect">
            <a:avLst/>
          </a:prstGeom>
        </p:spPr>
      </p:pic>
      <p:sp>
        <p:nvSpPr>
          <p:cNvPr id="3" name="Rectangle 2">
            <a:extLst>
              <a:ext uri="{FF2B5EF4-FFF2-40B4-BE49-F238E27FC236}">
                <a16:creationId xmlns:a16="http://schemas.microsoft.com/office/drawing/2014/main" id="{52EC55A0-49E4-4392-A2AC-D4D9CCC4B4FA}"/>
              </a:ext>
            </a:extLst>
          </p:cNvPr>
          <p:cNvSpPr>
            <a:spLocks/>
          </p:cNvSpPr>
          <p:nvPr userDrawn="1"/>
        </p:nvSpPr>
        <p:spPr>
          <a:xfrm>
            <a:off x="0" y="0"/>
            <a:ext cx="12192000" cy="6858000"/>
          </a:xfrm>
          <a:prstGeom prst="rect">
            <a:avLst/>
          </a:prstGeom>
          <a:solidFill>
            <a:srgbClr val="2E2E38">
              <a:alpha val="96000"/>
            </a:srgb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4" name="Rectangle 3">
            <a:extLst>
              <a:ext uri="{FF2B5EF4-FFF2-40B4-BE49-F238E27FC236}">
                <a16:creationId xmlns:a16="http://schemas.microsoft.com/office/drawing/2014/main" id="{E4BF92FF-C54C-4DC4-9349-D90A321B6A33}"/>
              </a:ext>
            </a:extLst>
          </p:cNvPr>
          <p:cNvSpPr>
            <a:spLocks/>
          </p:cNvSpPr>
          <p:nvPr userDrawn="1"/>
        </p:nvSpPr>
        <p:spPr>
          <a:xfrm>
            <a:off x="7318706" y="3144958"/>
            <a:ext cx="4217378" cy="1077159"/>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r>
              <a:rPr lang="en-IN" sz="4398">
                <a:solidFill>
                  <a:srgbClr val="FFE600"/>
                </a:solidFill>
              </a:rPr>
              <a:t>Thank you</a:t>
            </a:r>
          </a:p>
        </p:txBody>
      </p:sp>
      <p:sp>
        <p:nvSpPr>
          <p:cNvPr id="5" name="Rectangle: Rounded Corners 4">
            <a:extLst>
              <a:ext uri="{FF2B5EF4-FFF2-40B4-BE49-F238E27FC236}">
                <a16:creationId xmlns:a16="http://schemas.microsoft.com/office/drawing/2014/main" id="{3AC99E3D-0550-43D1-9F3B-EE24EE463B90}"/>
              </a:ext>
            </a:extLst>
          </p:cNvPr>
          <p:cNvSpPr>
            <a:spLocks/>
          </p:cNvSpPr>
          <p:nvPr userDrawn="1"/>
        </p:nvSpPr>
        <p:spPr>
          <a:xfrm>
            <a:off x="7366306" y="3169660"/>
            <a:ext cx="992334" cy="36000"/>
          </a:xfrm>
          <a:prstGeom prst="roundRect">
            <a:avLst>
              <a:gd name="adj" fmla="val 50000"/>
            </a:avLst>
          </a:prstGeom>
          <a:solidFill>
            <a:srgbClr val="747480"/>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pic>
        <p:nvPicPr>
          <p:cNvPr id="6" name="Picture 5">
            <a:extLst>
              <a:ext uri="{FF2B5EF4-FFF2-40B4-BE49-F238E27FC236}">
                <a16:creationId xmlns:a16="http://schemas.microsoft.com/office/drawing/2014/main" id="{0D800457-B97B-4B03-95F6-E3A28D04CC4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0110" r="16175"/>
          <a:stretch>
            <a:fillRect/>
          </a:stretch>
        </p:blipFill>
        <p:spPr>
          <a:xfrm>
            <a:off x="6970360" y="-301557"/>
            <a:ext cx="5730819" cy="5038657"/>
          </a:xfrm>
          <a:prstGeom prst="rect">
            <a:avLst/>
          </a:prstGeom>
          <a:ln>
            <a:solidFill>
              <a:srgbClr val="747480"/>
            </a:solidFill>
          </a:ln>
        </p:spPr>
      </p:pic>
      <p:pic>
        <p:nvPicPr>
          <p:cNvPr id="9" name="Picture 8" descr="A picture containing graphical user interface&#10;&#10;Description automatically generated">
            <a:extLst>
              <a:ext uri="{FF2B5EF4-FFF2-40B4-BE49-F238E27FC236}">
                <a16:creationId xmlns:a16="http://schemas.microsoft.com/office/drawing/2014/main" id="{CC6297EE-C233-4F52-8217-9C5E15E805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888" r="38242" b="6528"/>
          <a:stretch/>
        </p:blipFill>
        <p:spPr>
          <a:xfrm>
            <a:off x="-300006" y="4751223"/>
            <a:ext cx="2668264" cy="2669653"/>
          </a:xfrm>
          <a:prstGeom prst="rect">
            <a:avLst/>
          </a:prstGeom>
          <a:ln w="19050">
            <a:solidFill>
              <a:srgbClr val="747480"/>
            </a:solidFill>
          </a:ln>
        </p:spPr>
      </p:pic>
      <p:sp>
        <p:nvSpPr>
          <p:cNvPr id="16" name="Rectangle: Rounded Corners 15">
            <a:extLst>
              <a:ext uri="{FF2B5EF4-FFF2-40B4-BE49-F238E27FC236}">
                <a16:creationId xmlns:a16="http://schemas.microsoft.com/office/drawing/2014/main" id="{118CCECA-6A36-4E1B-BA13-4C1EC1AFF5B9}"/>
              </a:ext>
            </a:extLst>
          </p:cNvPr>
          <p:cNvSpPr>
            <a:spLocks/>
          </p:cNvSpPr>
          <p:nvPr userDrawn="1"/>
        </p:nvSpPr>
        <p:spPr>
          <a:xfrm>
            <a:off x="1006809" y="2525778"/>
            <a:ext cx="992334" cy="36000"/>
          </a:xfrm>
          <a:prstGeom prst="roundRect">
            <a:avLst>
              <a:gd name="adj" fmla="val 50000"/>
            </a:avLst>
          </a:prstGeom>
          <a:solidFill>
            <a:srgbClr val="FFE600"/>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Tree>
    <p:extLst>
      <p:ext uri="{BB962C8B-B14F-4D97-AF65-F5344CB8AC3E}">
        <p14:creationId xmlns:p14="http://schemas.microsoft.com/office/powerpoint/2010/main" val="36948367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9443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BC4FA8F-E9A3-4308-B4EB-91AC3D800511}"/>
              </a:ext>
            </a:extLst>
          </p:cNvPr>
          <p:cNvSpPr>
            <a:spLocks noGrp="1"/>
          </p:cNvSpPr>
          <p:nvPr>
            <p:ph sz="quarter" idx="12"/>
          </p:nvPr>
        </p:nvSpPr>
        <p:spPr>
          <a:xfrm>
            <a:off x="504562" y="1300481"/>
            <a:ext cx="11184463" cy="4792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a:extLst>
              <a:ext uri="{FF2B5EF4-FFF2-40B4-BE49-F238E27FC236}">
                <a16:creationId xmlns:a16="http://schemas.microsoft.com/office/drawing/2014/main" id="{F306E695-CBF3-45CB-870D-F4076DAE8293}"/>
              </a:ext>
            </a:extLst>
          </p:cNvPr>
          <p:cNvSpPr>
            <a:spLocks noGrp="1"/>
          </p:cNvSpPr>
          <p:nvPr>
            <p:ph type="title"/>
          </p:nvPr>
        </p:nvSpPr>
        <p:spPr/>
        <p:txBody>
          <a:bodyPr/>
          <a:lstStyle>
            <a:lvl1pPr>
              <a:defRPr sz="2199"/>
            </a:lvl1pPr>
          </a:lstStyle>
          <a:p>
            <a:r>
              <a:rPr lang="en-US"/>
              <a:t>Click to edit Master title style</a:t>
            </a:r>
            <a:endParaRPr lang="en-IN"/>
          </a:p>
        </p:txBody>
      </p:sp>
      <p:sp>
        <p:nvSpPr>
          <p:cNvPr id="5" name="Slide Number Placeholder 2">
            <a:extLst>
              <a:ext uri="{FF2B5EF4-FFF2-40B4-BE49-F238E27FC236}">
                <a16:creationId xmlns:a16="http://schemas.microsoft.com/office/drawing/2014/main" id="{293CD851-252A-473D-8C9C-49C5F21A6ACC}"/>
              </a:ext>
            </a:extLst>
          </p:cNvPr>
          <p:cNvSpPr txBox="1">
            <a:spLocks/>
          </p:cNvSpPr>
          <p:nvPr userDrawn="1"/>
        </p:nvSpPr>
        <p:spPr>
          <a:xfrm>
            <a:off x="504565" y="6452575"/>
            <a:ext cx="193648" cy="180000"/>
          </a:xfrm>
          <a:prstGeom prst="rect">
            <a:avLst/>
          </a:prstGeom>
        </p:spPr>
        <p:txBody>
          <a:bodyPr lIns="0" tIns="0" rIns="0" bIns="0" anchor="ctr"/>
          <a:lstStyle>
            <a:defPPr>
              <a:defRPr lang="en-US"/>
            </a:defPPr>
            <a:lvl1pPr marL="0" algn="l" defTabSz="914400" rtl="0" eaLnBrk="1" latinLnBrk="0" hangingPunct="1">
              <a:defRPr lang="en-IN" sz="800" kern="1200">
                <a:solidFill>
                  <a:srgbClr val="747480"/>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85F0D55-6F72-4575-AE45-BB9135AF1E66}" type="slidenum">
              <a:rPr lang="en-IN" sz="800"/>
              <a:pPr algn="ctr"/>
              <a:t>‹#›</a:t>
            </a:fld>
            <a:endParaRPr lang="en-IN" sz="800"/>
          </a:p>
        </p:txBody>
      </p:sp>
    </p:spTree>
    <p:extLst>
      <p:ext uri="{BB962C8B-B14F-4D97-AF65-F5344CB8AC3E}">
        <p14:creationId xmlns:p14="http://schemas.microsoft.com/office/powerpoint/2010/main" val="4106612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sp>
        <p:nvSpPr>
          <p:cNvPr id="238" name="Rectangle 237">
            <a:extLst>
              <a:ext uri="{FF2B5EF4-FFF2-40B4-BE49-F238E27FC236}">
                <a16:creationId xmlns:a16="http://schemas.microsoft.com/office/drawing/2014/main" id="{E233CD8C-1BDB-4428-82C3-736E4A8E4180}"/>
              </a:ext>
            </a:extLst>
          </p:cNvPr>
          <p:cNvSpPr/>
          <p:nvPr userDrawn="1"/>
        </p:nvSpPr>
        <p:spPr>
          <a:xfrm>
            <a:off x="0" y="0"/>
            <a:ext cx="12192000" cy="6873161"/>
          </a:xfrm>
          <a:prstGeom prst="rect">
            <a:avLst/>
          </a:prstGeom>
          <a:solidFill>
            <a:schemeClr val="bg1">
              <a:alpha val="9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41" name="Group 4">
            <a:extLst>
              <a:ext uri="{FF2B5EF4-FFF2-40B4-BE49-F238E27FC236}">
                <a16:creationId xmlns:a16="http://schemas.microsoft.com/office/drawing/2014/main" id="{80BF25C5-6C2F-42D5-B2A7-997460D4A870}"/>
              </a:ext>
            </a:extLst>
          </p:cNvPr>
          <p:cNvGrpSpPr>
            <a:grpSpLocks noChangeAspect="1"/>
          </p:cNvGrpSpPr>
          <p:nvPr userDrawn="1"/>
        </p:nvGrpSpPr>
        <p:grpSpPr bwMode="auto">
          <a:xfrm>
            <a:off x="11281250" y="6356350"/>
            <a:ext cx="303055" cy="311150"/>
            <a:chOff x="7110" y="4004"/>
            <a:chExt cx="191" cy="196"/>
          </a:xfrm>
        </p:grpSpPr>
        <p:sp>
          <p:nvSpPr>
            <p:cNvPr id="242" name="Freeform 5">
              <a:extLst>
                <a:ext uri="{FF2B5EF4-FFF2-40B4-BE49-F238E27FC236}">
                  <a16:creationId xmlns:a16="http://schemas.microsoft.com/office/drawing/2014/main" id="{40AE8723-64A9-40DA-B745-CA4A10143E8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sp>
          <p:nvSpPr>
            <p:cNvPr id="243" name="Freeform 6">
              <a:extLst>
                <a:ext uri="{FF2B5EF4-FFF2-40B4-BE49-F238E27FC236}">
                  <a16:creationId xmlns:a16="http://schemas.microsoft.com/office/drawing/2014/main" id="{8E5D75BF-C870-4CAB-8DA5-E8E7F5BC7A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sp>
          <p:nvSpPr>
            <p:cNvPr id="244" name="Freeform 7">
              <a:extLst>
                <a:ext uri="{FF2B5EF4-FFF2-40B4-BE49-F238E27FC236}">
                  <a16:creationId xmlns:a16="http://schemas.microsoft.com/office/drawing/2014/main" id="{937AB60F-725F-466A-87EC-5E969756A09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grpSp>
      <p:sp>
        <p:nvSpPr>
          <p:cNvPr id="246" name="Footer Placeholder 2">
            <a:extLst>
              <a:ext uri="{FF2B5EF4-FFF2-40B4-BE49-F238E27FC236}">
                <a16:creationId xmlns:a16="http://schemas.microsoft.com/office/drawing/2014/main" id="{0F58CBB3-810F-4D16-ACDD-D86D7D804042}"/>
              </a:ext>
            </a:extLst>
          </p:cNvPr>
          <p:cNvSpPr txBox="1">
            <a:spLocks/>
          </p:cNvSpPr>
          <p:nvPr userDrawn="1"/>
        </p:nvSpPr>
        <p:spPr>
          <a:xfrm>
            <a:off x="5515706" y="6390543"/>
            <a:ext cx="1075055" cy="247504"/>
          </a:xfrm>
          <a:prstGeom prst="rect">
            <a:avLst/>
          </a:prstGeom>
          <a:noFill/>
          <a:ln w="0">
            <a:noFill/>
          </a:ln>
        </p:spPr>
        <p:txBody>
          <a:bodyPr wrap="none" lIns="53947" tIns="53947" rIns="53947" bIns="53947" anchor="ctr">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900">
                <a:solidFill>
                  <a:srgbClr val="FFFFFF"/>
                </a:solidFill>
              </a:rPr>
              <a:t>Presentation Title</a:t>
            </a:r>
          </a:p>
        </p:txBody>
      </p:sp>
      <p:sp>
        <p:nvSpPr>
          <p:cNvPr id="247" name="Slide Number Placeholder 4">
            <a:extLst>
              <a:ext uri="{FF2B5EF4-FFF2-40B4-BE49-F238E27FC236}">
                <a16:creationId xmlns:a16="http://schemas.microsoft.com/office/drawing/2014/main" id="{95F709D9-4E09-4E4A-94D0-294863F8A8A8}"/>
              </a:ext>
            </a:extLst>
          </p:cNvPr>
          <p:cNvSpPr txBox="1">
            <a:spLocks/>
          </p:cNvSpPr>
          <p:nvPr userDrawn="1"/>
        </p:nvSpPr>
        <p:spPr>
          <a:xfrm>
            <a:off x="499039" y="6390543"/>
            <a:ext cx="264358" cy="247504"/>
          </a:xfrm>
          <a:prstGeom prst="rect">
            <a:avLst/>
          </a:prstGeom>
          <a:noFill/>
          <a:ln w="0">
            <a:noFill/>
          </a:ln>
        </p:spPr>
        <p:txBody>
          <a:bodyPr wrap="none" lIns="53947" tIns="53947" rIns="53947" bIns="53947" anchor="ctr">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900">
                <a:solidFill>
                  <a:schemeClr val="tx1"/>
                </a:solidFill>
              </a:rPr>
              <a:t>‹#›</a:t>
            </a:fld>
            <a:endParaRPr sz="900">
              <a:solidFill>
                <a:schemeClr val="tx1"/>
              </a:solidFill>
            </a:endParaRPr>
          </a:p>
        </p:txBody>
      </p:sp>
      <p:sp>
        <p:nvSpPr>
          <p:cNvPr id="5" name="Title Placeholder 1">
            <a:extLst>
              <a:ext uri="{FF2B5EF4-FFF2-40B4-BE49-F238E27FC236}">
                <a16:creationId xmlns:a16="http://schemas.microsoft.com/office/drawing/2014/main" id="{93A5F433-80C9-43C2-B027-8F2612426851}"/>
              </a:ext>
            </a:extLst>
          </p:cNvPr>
          <p:cNvSpPr>
            <a:spLocks noGrp="1"/>
          </p:cNvSpPr>
          <p:nvPr userDrawn="1">
            <p:ph type="title"/>
          </p:nvPr>
        </p:nvSpPr>
        <p:spPr>
          <a:xfrm>
            <a:off x="499039" y="472702"/>
            <a:ext cx="11178879" cy="313804"/>
          </a:xfrm>
          <a:prstGeom prst="rect">
            <a:avLst/>
          </a:prstGeom>
        </p:spPr>
        <p:txBody>
          <a:bodyPr vert="horz" wrap="square" lIns="0" tIns="0" rIns="0" bIns="0" rtlCol="0" anchor="t" anchorCtr="0">
            <a:spAutoFit/>
          </a:bodyPr>
          <a:lstStyle>
            <a:lvl1pPr>
              <a:defRPr sz="2399" b="1">
                <a:solidFill>
                  <a:schemeClr val="tx1"/>
                </a:solidFill>
                <a:latin typeface="+mj-lt"/>
              </a:defRPr>
            </a:lvl1pPr>
          </a:lstStyle>
          <a:p>
            <a:endParaRPr lang="en-GB"/>
          </a:p>
        </p:txBody>
      </p:sp>
      <p:pic>
        <p:nvPicPr>
          <p:cNvPr id="4" name="Picture 3">
            <a:extLst>
              <a:ext uri="{FF2B5EF4-FFF2-40B4-BE49-F238E27FC236}">
                <a16:creationId xmlns:a16="http://schemas.microsoft.com/office/drawing/2014/main" id="{88F99479-4EF4-4204-B3FE-4F6F9B875EEF}"/>
              </a:ext>
            </a:extLst>
          </p:cNvPr>
          <p:cNvPicPr>
            <a:picLocks noChangeAspect="1"/>
          </p:cNvPicPr>
          <p:nvPr userDrawn="1"/>
        </p:nvPicPr>
        <p:blipFill rotWithShape="1">
          <a:blip r:embed="rId2"/>
          <a:srcRect t="36211" r="32161"/>
          <a:stretch/>
        </p:blipFill>
        <p:spPr>
          <a:xfrm rot="16200000" flipV="1">
            <a:off x="11577668" y="-16067"/>
            <a:ext cx="605847" cy="622818"/>
          </a:xfrm>
          <a:prstGeom prst="rect">
            <a:avLst/>
          </a:prstGeom>
        </p:spPr>
      </p:pic>
      <p:grpSp>
        <p:nvGrpSpPr>
          <p:cNvPr id="3" name="Group 2">
            <a:extLst>
              <a:ext uri="{FF2B5EF4-FFF2-40B4-BE49-F238E27FC236}">
                <a16:creationId xmlns:a16="http://schemas.microsoft.com/office/drawing/2014/main" id="{BBA7ACA3-EFA2-41B0-B82E-D5D29D266E49}"/>
              </a:ext>
            </a:extLst>
          </p:cNvPr>
          <p:cNvGrpSpPr/>
          <p:nvPr userDrawn="1"/>
        </p:nvGrpSpPr>
        <p:grpSpPr>
          <a:xfrm rot="21145025">
            <a:off x="11409962" y="334004"/>
            <a:ext cx="488786" cy="396218"/>
            <a:chOff x="11733983" y="-323789"/>
            <a:chExt cx="780575" cy="632416"/>
          </a:xfrm>
        </p:grpSpPr>
        <p:sp>
          <p:nvSpPr>
            <p:cNvPr id="5128" name="Oval 5127">
              <a:extLst>
                <a:ext uri="{FF2B5EF4-FFF2-40B4-BE49-F238E27FC236}">
                  <a16:creationId xmlns:a16="http://schemas.microsoft.com/office/drawing/2014/main" id="{59357267-D991-4A48-AF5D-F5683554506A}"/>
                </a:ext>
              </a:extLst>
            </p:cNvPr>
            <p:cNvSpPr>
              <a:spLocks/>
            </p:cNvSpPr>
            <p:nvPr userDrawn="1"/>
          </p:nvSpPr>
          <p:spPr>
            <a:xfrm>
              <a:off x="11882142" y="-323789"/>
              <a:ext cx="632416" cy="632416"/>
            </a:xfrm>
            <a:prstGeom prst="ellipse">
              <a:avLst/>
            </a:prstGeom>
            <a:solidFill>
              <a:srgbClr val="FFE600"/>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E60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5129" name="Oval 5128">
              <a:extLst>
                <a:ext uri="{FF2B5EF4-FFF2-40B4-BE49-F238E27FC236}">
                  <a16:creationId xmlns:a16="http://schemas.microsoft.com/office/drawing/2014/main" id="{31EC242B-1E57-4C30-8B42-5DB0E9CE48C9}"/>
                </a:ext>
              </a:extLst>
            </p:cNvPr>
            <p:cNvSpPr>
              <a:spLocks/>
            </p:cNvSpPr>
            <p:nvPr userDrawn="1"/>
          </p:nvSpPr>
          <p:spPr>
            <a:xfrm>
              <a:off x="11733983" y="171707"/>
              <a:ext cx="131762" cy="131762"/>
            </a:xfrm>
            <a:prstGeom prst="ellipse">
              <a:avLst/>
            </a:prstGeom>
            <a:solidFill>
              <a:srgbClr val="747480"/>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E60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cxnSp>
        <p:nvCxnSpPr>
          <p:cNvPr id="7" name="Straight Connector 6">
            <a:extLst>
              <a:ext uri="{FF2B5EF4-FFF2-40B4-BE49-F238E27FC236}">
                <a16:creationId xmlns:a16="http://schemas.microsoft.com/office/drawing/2014/main" id="{CA45D79D-5524-40EE-94D8-5285129FC9EE}"/>
              </a:ext>
            </a:extLst>
          </p:cNvPr>
          <p:cNvCxnSpPr>
            <a:cxnSpLocks/>
          </p:cNvCxnSpPr>
          <p:nvPr userDrawn="1"/>
        </p:nvCxnSpPr>
        <p:spPr>
          <a:xfrm>
            <a:off x="499039" y="6190193"/>
            <a:ext cx="11178879"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50BF6AF-ED0B-4262-9358-8427FD099D58}"/>
              </a:ext>
            </a:extLst>
          </p:cNvPr>
          <p:cNvGrpSpPr/>
          <p:nvPr userDrawn="1"/>
        </p:nvGrpSpPr>
        <p:grpSpPr>
          <a:xfrm>
            <a:off x="505386" y="312718"/>
            <a:ext cx="2210999" cy="114829"/>
            <a:chOff x="505649" y="303468"/>
            <a:chExt cx="595689" cy="0"/>
          </a:xfrm>
        </p:grpSpPr>
        <p:cxnSp>
          <p:nvCxnSpPr>
            <p:cNvPr id="5132" name="Straight Connector 5131">
              <a:extLst>
                <a:ext uri="{FF2B5EF4-FFF2-40B4-BE49-F238E27FC236}">
                  <a16:creationId xmlns:a16="http://schemas.microsoft.com/office/drawing/2014/main" id="{43DC3C13-8546-4C98-8FF8-944B02E29072}"/>
                </a:ext>
              </a:extLst>
            </p:cNvPr>
            <p:cNvCxnSpPr>
              <a:cxnSpLocks/>
            </p:cNvCxnSpPr>
            <p:nvPr userDrawn="1"/>
          </p:nvCxnSpPr>
          <p:spPr>
            <a:xfrm>
              <a:off x="505649" y="303468"/>
              <a:ext cx="313501" cy="0"/>
            </a:xfrm>
            <a:prstGeom prst="line">
              <a:avLst/>
            </a:prstGeom>
            <a:ln w="38100" cap="rnd">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A90D4F-A5E9-4321-9758-76FE88E9C762}"/>
                </a:ext>
              </a:extLst>
            </p:cNvPr>
            <p:cNvCxnSpPr>
              <a:cxnSpLocks/>
            </p:cNvCxnSpPr>
            <p:nvPr userDrawn="1"/>
          </p:nvCxnSpPr>
          <p:spPr>
            <a:xfrm>
              <a:off x="857299" y="303468"/>
              <a:ext cx="102945" cy="0"/>
            </a:xfrm>
            <a:prstGeom prst="line">
              <a:avLst/>
            </a:prstGeom>
            <a:ln w="38100" cap="rnd"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44907D-8728-46EC-A0E4-351E5008F342}"/>
                </a:ext>
              </a:extLst>
            </p:cNvPr>
            <p:cNvCxnSpPr>
              <a:cxnSpLocks/>
            </p:cNvCxnSpPr>
            <p:nvPr userDrawn="1"/>
          </p:nvCxnSpPr>
          <p:spPr>
            <a:xfrm>
              <a:off x="998393" y="303468"/>
              <a:ext cx="102945" cy="0"/>
            </a:xfrm>
            <a:prstGeom prst="line">
              <a:avLst/>
            </a:prstGeom>
            <a:ln w="38100" cap="rnd"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1520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915103" y="1476597"/>
            <a:ext cx="5419932" cy="860400"/>
          </a:xfrm>
        </p:spPr>
        <p:txBody>
          <a:bodyPr/>
          <a:lstStyle>
            <a:lvl1pPr>
              <a:defRPr sz="2999"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915104" y="2422866"/>
            <a:ext cx="5419932" cy="391225"/>
          </a:xfrm>
        </p:spPr>
        <p:txBody>
          <a:bodyPr/>
          <a:lstStyle>
            <a:lvl1pPr marL="0" marR="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sz="1599" b="0">
                <a:solidFill>
                  <a:srgbClr val="404040"/>
                </a:solidFill>
                <a:latin typeface="EYInterstate" panose="0200050302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GB" sz="1599"/>
              <a:t>Subtitle (EY Interstate 16 point)</a:t>
            </a:r>
          </a:p>
          <a:p>
            <a:pPr marL="0" marR="0" lvl="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a:pPr>
            <a:r>
              <a:rPr lang="en-IN" b="1"/>
              <a:t>XX Month 200X (EY Interstate bold 16 point)</a:t>
            </a:r>
          </a:p>
        </p:txBody>
      </p:sp>
    </p:spTree>
    <p:extLst>
      <p:ext uri="{BB962C8B-B14F-4D97-AF65-F5344CB8AC3E}">
        <p14:creationId xmlns:p14="http://schemas.microsoft.com/office/powerpoint/2010/main" val="306432642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Tree>
    <p:extLst>
      <p:ext uri="{BB962C8B-B14F-4D97-AF65-F5344CB8AC3E}">
        <p14:creationId xmlns:p14="http://schemas.microsoft.com/office/powerpoint/2010/main" val="3564585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77778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135914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20322669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6.jpe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08475"/>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Slide Number Placeholder 5">
            <a:extLst>
              <a:ext uri="{FF2B5EF4-FFF2-40B4-BE49-F238E27FC236}">
                <a16:creationId xmlns:a16="http://schemas.microsoft.com/office/drawing/2014/main" id="{18300123-1C83-4D86-A761-48C56134F4F9}"/>
              </a:ext>
            </a:extLst>
          </p:cNvPr>
          <p:cNvSpPr>
            <a:spLocks noGrp="1"/>
          </p:cNvSpPr>
          <p:nvPr>
            <p:ph type="sldNum" sz="quarter" idx="4"/>
          </p:nvPr>
        </p:nvSpPr>
        <p:spPr>
          <a:xfrm>
            <a:off x="609601" y="6471244"/>
            <a:ext cx="677353" cy="196257"/>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r>
              <a:rPr lang="en-US">
                <a:latin typeface="EYInterstate Light" panose="02000506000000020004" pitchFamily="2" charset="0"/>
              </a:rPr>
              <a:t>Page </a:t>
            </a:r>
            <a:fld id="{F1BC30E3-FFE5-4B91-AA19-87A149EBB9EE}" type="slidenum">
              <a:rPr lang="en-US" smtClean="0">
                <a:latin typeface="EYInterstate Light" panose="02000506000000020004" pitchFamily="2" charset="0"/>
              </a:rPr>
              <a:pPr/>
              <a:t>‹#›</a:t>
            </a:fld>
            <a:r>
              <a:rPr lang="en-US">
                <a:latin typeface="EYInterstate Light" panose="02000506000000020004" pitchFamily="2" charset="0"/>
              </a:rPr>
              <a:t> </a:t>
            </a:r>
          </a:p>
        </p:txBody>
      </p:sp>
    </p:spTree>
    <p:extLst>
      <p:ext uri="{BB962C8B-B14F-4D97-AF65-F5344CB8AC3E}">
        <p14:creationId xmlns:p14="http://schemas.microsoft.com/office/powerpoint/2010/main" val="1187511902"/>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61" r:id="rId3"/>
    <p:sldLayoutId id="2147483718" r:id="rId4"/>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11387754"/>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63E943-6CD8-440A-8D51-EBD2E8A31AF6}"/>
              </a:ext>
            </a:extLst>
          </p:cNvPr>
          <p:cNvPicPr>
            <a:picLocks noChangeAspect="1"/>
          </p:cNvPicPr>
          <p:nvPr userDrawn="1"/>
        </p:nvPicPr>
        <p:blipFill>
          <a:blip r:embed="rId23" cstate="print">
            <a:extLst>
              <a:ext uri="{28A0092B-C50C-407E-A947-70E740481C1C}">
                <a14:useLocalDpi xmlns:a14="http://schemas.microsoft.com/office/drawing/2010/main" val="0"/>
              </a:ext>
            </a:extLst>
          </a:blip>
          <a:srcRect l="5573" r="5573"/>
          <a:stretch/>
        </p:blipFill>
        <p:spPr>
          <a:xfrm>
            <a:off x="1" y="0"/>
            <a:ext cx="12191999" cy="6858000"/>
          </a:xfrm>
          <a:prstGeom prst="rect">
            <a:avLst/>
          </a:prstGeom>
        </p:spPr>
      </p:pic>
      <p:sp>
        <p:nvSpPr>
          <p:cNvPr id="23" name="Rectangle 22">
            <a:extLst>
              <a:ext uri="{FF2B5EF4-FFF2-40B4-BE49-F238E27FC236}">
                <a16:creationId xmlns:a16="http://schemas.microsoft.com/office/drawing/2014/main" id="{56261FB9-53D7-4073-9A25-BFB8EF72DC59}"/>
              </a:ext>
            </a:extLst>
          </p:cNvPr>
          <p:cNvSpPr/>
          <p:nvPr userDrawn="1"/>
        </p:nvSpPr>
        <p:spPr>
          <a:xfrm rot="5400000">
            <a:off x="-347663" y="348243"/>
            <a:ext cx="6858000" cy="6162674"/>
          </a:xfrm>
          <a:prstGeom prst="rect">
            <a:avLst/>
          </a:prstGeom>
          <a:solidFill>
            <a:schemeClr val="bg2">
              <a:alpha val="83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IN" sz="1199">
              <a:solidFill>
                <a:schemeClr val="tx1"/>
              </a:solidFill>
            </a:endParaRPr>
          </a:p>
        </p:txBody>
      </p:sp>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67581" y="1001286"/>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071291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6" r:id="rId20"/>
    <p:sldLayoutId id="2147483717" r:id="rId21"/>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6.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ags" Target="../tags/tag15.xml"/><Relationship Id="rId5" Type="http://schemas.microsoft.com/office/2007/relationships/hdphoto" Target="../media/hdphoto1.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tags" Target="../tags/tag19.xml"/><Relationship Id="rId7" Type="http://schemas.openxmlformats.org/officeDocument/2006/relationships/chart" Target="../charts/char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0.xml"/><Relationship Id="rId5" Type="http://schemas.openxmlformats.org/officeDocument/2006/relationships/slideLayout" Target="../slideLayouts/slideLayout3.xml"/><Relationship Id="rId10" Type="http://schemas.openxmlformats.org/officeDocument/2006/relationships/chart" Target="../charts/chart10.xml"/><Relationship Id="rId4" Type="http://schemas.openxmlformats.org/officeDocument/2006/relationships/tags" Target="../tags/tag20.xml"/><Relationship Id="rId9" Type="http://schemas.openxmlformats.org/officeDocument/2006/relationships/chart" Target="../charts/chart9.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3.xml"/><Relationship Id="rId7" Type="http://schemas.microsoft.com/office/2014/relationships/chartEx" Target="../charts/chartEx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1.xml"/><Relationship Id="rId11" Type="http://schemas.openxmlformats.org/officeDocument/2006/relationships/image" Target="../media/image30.png"/><Relationship Id="rId5" Type="http://schemas.openxmlformats.org/officeDocument/2006/relationships/slideLayout" Target="../slideLayouts/slideLayout3.xml"/><Relationship Id="rId10" Type="http://schemas.openxmlformats.org/officeDocument/2006/relationships/image" Target="../media/image29.png"/><Relationship Id="rId4" Type="http://schemas.openxmlformats.org/officeDocument/2006/relationships/tags" Target="../tags/tag24.xml"/><Relationship Id="rId9"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chart" Target="../charts/char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hyperlink" Target="https://visme.co/blog/data-visualization-types/#half-donut-cha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ags" Target="../tags/tag31.xml"/><Relationship Id="rId5" Type="http://schemas.microsoft.com/office/2007/relationships/hdphoto" Target="../media/hdphoto1.wdp"/><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35.xml"/><Relationship Id="rId7"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3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4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tags" Target="../tags/tag4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slideLayout" Target="../slideLayouts/slideLayout3.xml"/><Relationship Id="rId7" Type="http://schemas.openxmlformats.org/officeDocument/2006/relationships/chart" Target="../charts/chart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D21C0D-ECC8-4653-879F-8310E5F89CCC}"/>
              </a:ext>
            </a:extLst>
          </p:cNvPr>
          <p:cNvSpPr>
            <a:spLocks noGrp="1"/>
          </p:cNvSpPr>
          <p:nvPr>
            <p:ph type="ctrTitle"/>
          </p:nvPr>
        </p:nvSpPr>
        <p:spPr>
          <a:xfrm>
            <a:off x="775503" y="2066456"/>
            <a:ext cx="8193836" cy="979702"/>
          </a:xfrm>
        </p:spPr>
        <p:txBody>
          <a:bodyPr/>
          <a:lstStyle/>
          <a:p>
            <a:r>
              <a:rPr lang="en-US" sz="4400"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Communicating insights &amp; storytelling with data</a:t>
            </a:r>
          </a:p>
        </p:txBody>
      </p:sp>
      <p:sp>
        <p:nvSpPr>
          <p:cNvPr id="10" name="Subtitle 2">
            <a:extLst>
              <a:ext uri="{FF2B5EF4-FFF2-40B4-BE49-F238E27FC236}">
                <a16:creationId xmlns:a16="http://schemas.microsoft.com/office/drawing/2014/main" id="{66921C9E-5025-4FAF-9B99-C8C05817F7FA}"/>
              </a:ext>
            </a:extLst>
          </p:cNvPr>
          <p:cNvSpPr>
            <a:spLocks noGrp="1"/>
          </p:cNvSpPr>
          <p:nvPr>
            <p:ph type="subTitle" idx="1"/>
          </p:nvPr>
        </p:nvSpPr>
        <p:spPr>
          <a:xfrm>
            <a:off x="847423" y="4572919"/>
            <a:ext cx="6529422" cy="1046323"/>
          </a:xfrm>
        </p:spPr>
        <p:txBody>
          <a:bodyPr/>
          <a:lstStyle/>
          <a:p>
            <a:r>
              <a:rPr lang="en-US" sz="2400" b="1" dirty="0">
                <a:solidFill>
                  <a:schemeClr val="bg1"/>
                </a:solidFill>
                <a:latin typeface="EYInterstate Light" panose="02000506000000020004" pitchFamily="2" charset="0"/>
              </a:rPr>
              <a:t>Simple techniques for creating a clear, structured narrative to achieve impact	</a:t>
            </a:r>
          </a:p>
        </p:txBody>
      </p:sp>
    </p:spTree>
    <p:extLst>
      <p:ext uri="{BB962C8B-B14F-4D97-AF65-F5344CB8AC3E}">
        <p14:creationId xmlns:p14="http://schemas.microsoft.com/office/powerpoint/2010/main" val="358305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10</a:t>
            </a:fld>
            <a:endParaRPr dirty="0"/>
          </a:p>
        </p:txBody>
      </p:sp>
      <p:sp>
        <p:nvSpPr>
          <p:cNvPr id="6" name="Rectangle 169">
            <a:extLst>
              <a:ext uri="{FF2B5EF4-FFF2-40B4-BE49-F238E27FC236}">
                <a16:creationId xmlns:a16="http://schemas.microsoft.com/office/drawing/2014/main" id="{AA47DED8-DC6E-45AC-93C3-BDA268175644}"/>
              </a:ext>
            </a:extLst>
          </p:cNvPr>
          <p:cNvSpPr/>
          <p:nvPr/>
        </p:nvSpPr>
        <p:spPr>
          <a:xfrm>
            <a:off x="609600" y="176382"/>
            <a:ext cx="4546950" cy="369332"/>
          </a:xfrm>
          <a:prstGeom prst="rect">
            <a:avLst/>
          </a:prstGeom>
        </p:spPr>
        <p:txBody>
          <a:bodyPr wrap="none" lIns="0" tIns="0" rIns="0" bIns="0">
            <a:spAutoFit/>
          </a:bodyPr>
          <a:lstStyle/>
          <a:p>
            <a:pPr marL="0"/>
            <a:r>
              <a:rPr lang="en-US" sz="2400" b="0" i="0" spc="0" baseline="0" dirty="0">
                <a:solidFill>
                  <a:srgbClr val="FFFFFF"/>
                </a:solidFill>
                <a:latin typeface="EYInterstate-Light"/>
              </a:rPr>
              <a:t>The Don’ts in Data Visualization</a:t>
            </a:r>
          </a:p>
        </p:txBody>
      </p:sp>
      <p:grpSp>
        <p:nvGrpSpPr>
          <p:cNvPr id="3" name="Group 2">
            <a:extLst>
              <a:ext uri="{FF2B5EF4-FFF2-40B4-BE49-F238E27FC236}">
                <a16:creationId xmlns:a16="http://schemas.microsoft.com/office/drawing/2014/main" id="{4BD5CBC9-06AD-4E8F-9718-5865B9FAD1B8}"/>
              </a:ext>
            </a:extLst>
          </p:cNvPr>
          <p:cNvGrpSpPr/>
          <p:nvPr/>
        </p:nvGrpSpPr>
        <p:grpSpPr>
          <a:xfrm>
            <a:off x="6344479" y="698112"/>
            <a:ext cx="5623844" cy="5953132"/>
            <a:chOff x="6722166" y="673945"/>
            <a:chExt cx="5623844" cy="5953132"/>
          </a:xfrm>
        </p:grpSpPr>
        <p:sp>
          <p:nvSpPr>
            <p:cNvPr id="18" name="object 5">
              <a:extLst>
                <a:ext uri="{FF2B5EF4-FFF2-40B4-BE49-F238E27FC236}">
                  <a16:creationId xmlns:a16="http://schemas.microsoft.com/office/drawing/2014/main" id="{601DDF18-CCA2-4921-8C8C-F2E331B83E2B}"/>
                </a:ext>
              </a:extLst>
            </p:cNvPr>
            <p:cNvSpPr txBox="1">
              <a:spLocks/>
            </p:cNvSpPr>
            <p:nvPr>
              <p:custDataLst>
                <p:tags r:id="rId2"/>
              </p:custDataLst>
            </p:nvPr>
          </p:nvSpPr>
          <p:spPr>
            <a:xfrm>
              <a:off x="6722166" y="673945"/>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Wrong Chart </a:t>
              </a:r>
            </a:p>
          </p:txBody>
        </p:sp>
        <p:graphicFrame>
          <p:nvGraphicFramePr>
            <p:cNvPr id="7" name="Chart 6">
              <a:extLst>
                <a:ext uri="{FF2B5EF4-FFF2-40B4-BE49-F238E27FC236}">
                  <a16:creationId xmlns:a16="http://schemas.microsoft.com/office/drawing/2014/main" id="{F793A551-FB43-4EBD-B0AF-4CADB1DC5512}"/>
                </a:ext>
              </a:extLst>
            </p:cNvPr>
            <p:cNvGraphicFramePr>
              <a:graphicFrameLocks/>
            </p:cNvGraphicFramePr>
            <p:nvPr>
              <p:extLst>
                <p:ext uri="{D42A27DB-BD31-4B8C-83A1-F6EECF244321}">
                  <p14:modId xmlns:p14="http://schemas.microsoft.com/office/powerpoint/2010/main" val="1354781898"/>
                </p:ext>
              </p:extLst>
            </p:nvPr>
          </p:nvGraphicFramePr>
          <p:xfrm>
            <a:off x="6722166" y="1140677"/>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493D0705-4F36-4D23-9B23-BBA8D734F996}"/>
                </a:ext>
              </a:extLst>
            </p:cNvPr>
            <p:cNvGraphicFramePr>
              <a:graphicFrameLocks/>
            </p:cNvGraphicFramePr>
            <p:nvPr>
              <p:extLst>
                <p:ext uri="{D42A27DB-BD31-4B8C-83A1-F6EECF244321}">
                  <p14:modId xmlns:p14="http://schemas.microsoft.com/office/powerpoint/2010/main" val="2655885014"/>
                </p:ext>
              </p:extLst>
            </p:nvPr>
          </p:nvGraphicFramePr>
          <p:xfrm>
            <a:off x="6722166" y="3883877"/>
            <a:ext cx="4572000" cy="27432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2" name="Group 1">
            <a:extLst>
              <a:ext uri="{FF2B5EF4-FFF2-40B4-BE49-F238E27FC236}">
                <a16:creationId xmlns:a16="http://schemas.microsoft.com/office/drawing/2014/main" id="{C771F91F-2586-437F-996E-5179AF704B87}"/>
              </a:ext>
            </a:extLst>
          </p:cNvPr>
          <p:cNvGrpSpPr/>
          <p:nvPr/>
        </p:nvGrpSpPr>
        <p:grpSpPr>
          <a:xfrm>
            <a:off x="617221" y="701390"/>
            <a:ext cx="5623844" cy="4492528"/>
            <a:chOff x="617221" y="701390"/>
            <a:chExt cx="5623844" cy="4492528"/>
          </a:xfrm>
        </p:grpSpPr>
        <p:sp>
          <p:nvSpPr>
            <p:cNvPr id="14" name="object 5">
              <a:extLst>
                <a:ext uri="{FF2B5EF4-FFF2-40B4-BE49-F238E27FC236}">
                  <a16:creationId xmlns:a16="http://schemas.microsoft.com/office/drawing/2014/main" id="{98928555-0374-4C77-8C95-5C09D7D06723}"/>
                </a:ext>
              </a:extLst>
            </p:cNvPr>
            <p:cNvSpPr txBox="1">
              <a:spLocks/>
            </p:cNvSpPr>
            <p:nvPr>
              <p:custDataLst>
                <p:tags r:id="rId1"/>
              </p:custDataLst>
            </p:nvPr>
          </p:nvSpPr>
          <p:spPr>
            <a:xfrm>
              <a:off x="617221"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Chart Junk</a:t>
              </a:r>
            </a:p>
          </p:txBody>
        </p:sp>
        <p:pic>
          <p:nvPicPr>
            <p:cNvPr id="5122" name="Picture 2" descr="Chart Junk Considered Useful After All – eagereyes">
              <a:extLst>
                <a:ext uri="{FF2B5EF4-FFF2-40B4-BE49-F238E27FC236}">
                  <a16:creationId xmlns:a16="http://schemas.microsoft.com/office/drawing/2014/main" id="{47FF90F7-4B92-4941-BFB3-ED4C117692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1" y="1164843"/>
              <a:ext cx="5334000" cy="4029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51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6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11</a:t>
            </a:fld>
            <a:endParaRPr dirty="0"/>
          </a:p>
        </p:txBody>
      </p:sp>
      <p:sp>
        <p:nvSpPr>
          <p:cNvPr id="6" name="Rectangle 169">
            <a:extLst>
              <a:ext uri="{FF2B5EF4-FFF2-40B4-BE49-F238E27FC236}">
                <a16:creationId xmlns:a16="http://schemas.microsoft.com/office/drawing/2014/main" id="{AA47DED8-DC6E-45AC-93C3-BDA268175644}"/>
              </a:ext>
            </a:extLst>
          </p:cNvPr>
          <p:cNvSpPr/>
          <p:nvPr/>
        </p:nvSpPr>
        <p:spPr>
          <a:xfrm>
            <a:off x="609600" y="176382"/>
            <a:ext cx="5778826" cy="369332"/>
          </a:xfrm>
          <a:prstGeom prst="rect">
            <a:avLst/>
          </a:prstGeom>
        </p:spPr>
        <p:txBody>
          <a:bodyPr wrap="none" lIns="0" tIns="0" rIns="0" bIns="0">
            <a:spAutoFit/>
          </a:bodyPr>
          <a:lstStyle/>
          <a:p>
            <a:pPr marL="0"/>
            <a:r>
              <a:rPr lang="en-US" sz="2400" b="0" i="0" spc="0" baseline="0" dirty="0">
                <a:solidFill>
                  <a:srgbClr val="FFFFFF"/>
                </a:solidFill>
                <a:latin typeface="EYInterstate-Light"/>
              </a:rPr>
              <a:t>The Don’ts in Data Visualization (Others)</a:t>
            </a:r>
          </a:p>
        </p:txBody>
      </p:sp>
      <p:sp>
        <p:nvSpPr>
          <p:cNvPr id="14" name="object 5">
            <a:extLst>
              <a:ext uri="{FF2B5EF4-FFF2-40B4-BE49-F238E27FC236}">
                <a16:creationId xmlns:a16="http://schemas.microsoft.com/office/drawing/2014/main" id="{98928555-0374-4C77-8C95-5C09D7D06723}"/>
              </a:ext>
            </a:extLst>
          </p:cNvPr>
          <p:cNvSpPr txBox="1">
            <a:spLocks/>
          </p:cNvSpPr>
          <p:nvPr>
            <p:custDataLst>
              <p:tags r:id="rId1"/>
            </p:custDataLst>
          </p:nvPr>
        </p:nvSpPr>
        <p:spPr>
          <a:xfrm>
            <a:off x="617221"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3 D Graphs</a:t>
            </a:r>
          </a:p>
        </p:txBody>
      </p:sp>
      <p:sp>
        <p:nvSpPr>
          <p:cNvPr id="18" name="object 5">
            <a:extLst>
              <a:ext uri="{FF2B5EF4-FFF2-40B4-BE49-F238E27FC236}">
                <a16:creationId xmlns:a16="http://schemas.microsoft.com/office/drawing/2014/main" id="{601DDF18-CCA2-4921-8C8C-F2E331B83E2B}"/>
              </a:ext>
            </a:extLst>
          </p:cNvPr>
          <p:cNvSpPr txBox="1">
            <a:spLocks/>
          </p:cNvSpPr>
          <p:nvPr>
            <p:custDataLst>
              <p:tags r:id="rId2"/>
            </p:custDataLst>
          </p:nvPr>
        </p:nvSpPr>
        <p:spPr>
          <a:xfrm>
            <a:off x="6676490"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Rounded Corners</a:t>
            </a:r>
          </a:p>
        </p:txBody>
      </p:sp>
      <p:pic>
        <p:nvPicPr>
          <p:cNvPr id="3" name="Picture 2">
            <a:extLst>
              <a:ext uri="{FF2B5EF4-FFF2-40B4-BE49-F238E27FC236}">
                <a16:creationId xmlns:a16="http://schemas.microsoft.com/office/drawing/2014/main" id="{74D1B5FD-7BA9-43DF-9F48-BD2C2AC4E860}"/>
              </a:ext>
            </a:extLst>
          </p:cNvPr>
          <p:cNvPicPr>
            <a:picLocks noChangeAspect="1"/>
          </p:cNvPicPr>
          <p:nvPr/>
        </p:nvPicPr>
        <p:blipFill rotWithShape="1">
          <a:blip r:embed="rId5"/>
          <a:srcRect l="25931" t="17773" r="-2712" b="-1831"/>
          <a:stretch/>
        </p:blipFill>
        <p:spPr>
          <a:xfrm>
            <a:off x="609600" y="1950434"/>
            <a:ext cx="5753244" cy="3649183"/>
          </a:xfrm>
          <a:prstGeom prst="rect">
            <a:avLst/>
          </a:prstGeom>
        </p:spPr>
      </p:pic>
      <p:pic>
        <p:nvPicPr>
          <p:cNvPr id="5" name="Picture 4">
            <a:extLst>
              <a:ext uri="{FF2B5EF4-FFF2-40B4-BE49-F238E27FC236}">
                <a16:creationId xmlns:a16="http://schemas.microsoft.com/office/drawing/2014/main" id="{5884966B-199A-4E83-A4C0-E7CBFFB09ED2}"/>
              </a:ext>
            </a:extLst>
          </p:cNvPr>
          <p:cNvPicPr>
            <a:picLocks noChangeAspect="1"/>
          </p:cNvPicPr>
          <p:nvPr/>
        </p:nvPicPr>
        <p:blipFill rotWithShape="1">
          <a:blip r:embed="rId6"/>
          <a:srcRect l="12238"/>
          <a:stretch/>
        </p:blipFill>
        <p:spPr>
          <a:xfrm>
            <a:off x="6241065" y="1950435"/>
            <a:ext cx="5193974" cy="3442708"/>
          </a:xfrm>
          <a:prstGeom prst="rect">
            <a:avLst/>
          </a:prstGeom>
        </p:spPr>
      </p:pic>
    </p:spTree>
    <p:extLst>
      <p:ext uri="{BB962C8B-B14F-4D97-AF65-F5344CB8AC3E}">
        <p14:creationId xmlns:p14="http://schemas.microsoft.com/office/powerpoint/2010/main" val="1274781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97706" y="-3"/>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6243791" cy="1511309"/>
            <a:chOff x="3173" y="2797176"/>
            <a:chExt cx="4701707" cy="1511309"/>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1"/>
              </p:custDataLst>
            </p:nvPr>
          </p:nvSpPr>
          <p:spPr>
            <a:xfrm>
              <a:off x="285143" y="4000708"/>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2"/>
              </p:custDataLst>
            </p:nvPr>
          </p:nvSpPr>
          <p:spPr>
            <a:xfrm>
              <a:off x="250355" y="3037301"/>
              <a:ext cx="4454525" cy="907941"/>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THE RIGHT GRAPH FOR THE RIGHT DATA </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dirty="0">
                <a:solidFill>
                  <a:srgbClr val="FFFFFF"/>
                </a:solidFill>
                <a:latin typeface="EYInterstate Light"/>
              </a:endParaRPr>
            </a:p>
          </p:txBody>
        </p:sp>
      </p:grpSp>
    </p:spTree>
    <p:extLst>
      <p:ext uri="{BB962C8B-B14F-4D97-AF65-F5344CB8AC3E}">
        <p14:creationId xmlns:p14="http://schemas.microsoft.com/office/powerpoint/2010/main" val="3864743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hart 84">
            <a:extLst>
              <a:ext uri="{FF2B5EF4-FFF2-40B4-BE49-F238E27FC236}">
                <a16:creationId xmlns:a16="http://schemas.microsoft.com/office/drawing/2014/main" id="{3E35C954-CA8A-4AC0-904E-DC56DFFCA716}"/>
              </a:ext>
            </a:extLst>
          </p:cNvPr>
          <p:cNvGraphicFramePr>
            <a:graphicFrameLocks/>
          </p:cNvGraphicFramePr>
          <p:nvPr>
            <p:extLst>
              <p:ext uri="{D42A27DB-BD31-4B8C-83A1-F6EECF244321}">
                <p14:modId xmlns:p14="http://schemas.microsoft.com/office/powerpoint/2010/main" val="2364498426"/>
              </p:ext>
            </p:extLst>
          </p:nvPr>
        </p:nvGraphicFramePr>
        <p:xfrm>
          <a:off x="381278" y="462584"/>
          <a:ext cx="5013839" cy="3159235"/>
        </p:xfrm>
        <a:graphic>
          <a:graphicData uri="http://schemas.openxmlformats.org/drawingml/2006/chart">
            <c:chart xmlns:c="http://schemas.openxmlformats.org/drawingml/2006/chart" xmlns:r="http://schemas.openxmlformats.org/officeDocument/2006/relationships" r:id="rId7"/>
          </a:graphicData>
        </a:graphic>
      </p:graphicFrame>
      <p:cxnSp>
        <p:nvCxnSpPr>
          <p:cNvPr id="4" name="Straight Connector 3">
            <a:extLst>
              <a:ext uri="{FF2B5EF4-FFF2-40B4-BE49-F238E27FC236}">
                <a16:creationId xmlns:a16="http://schemas.microsoft.com/office/drawing/2014/main" id="{2868017E-69E0-4564-89CF-B67B724FCC69}"/>
              </a:ext>
            </a:extLst>
          </p:cNvPr>
          <p:cNvCxnSpPr/>
          <p:nvPr/>
        </p:nvCxnSpPr>
        <p:spPr>
          <a:xfrm>
            <a:off x="5898995" y="675888"/>
            <a:ext cx="0" cy="2531327"/>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Bar Charts</a:t>
            </a:r>
          </a:p>
        </p:txBody>
      </p:sp>
      <p:sp>
        <p:nvSpPr>
          <p:cNvPr id="12" name="object 5">
            <a:extLst>
              <a:ext uri="{FF2B5EF4-FFF2-40B4-BE49-F238E27FC236}">
                <a16:creationId xmlns:a16="http://schemas.microsoft.com/office/drawing/2014/main" id="{75AB4954-3D5F-49EB-B04C-C3987EDB7791}"/>
              </a:ext>
            </a:extLst>
          </p:cNvPr>
          <p:cNvSpPr txBox="1">
            <a:spLocks/>
          </p:cNvSpPr>
          <p:nvPr>
            <p:custDataLst>
              <p:tags r:id="rId2"/>
            </p:custDataLst>
          </p:nvPr>
        </p:nvSpPr>
        <p:spPr>
          <a:xfrm>
            <a:off x="6461762" y="92481"/>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Stacked Bar Chart </a:t>
            </a:r>
          </a:p>
        </p:txBody>
      </p:sp>
      <p:graphicFrame>
        <p:nvGraphicFramePr>
          <p:cNvPr id="13" name="Chart 12">
            <a:extLst>
              <a:ext uri="{FF2B5EF4-FFF2-40B4-BE49-F238E27FC236}">
                <a16:creationId xmlns:a16="http://schemas.microsoft.com/office/drawing/2014/main" id="{2AA245B7-C5C8-4C21-9744-7B69ABB3449F}"/>
              </a:ext>
            </a:extLst>
          </p:cNvPr>
          <p:cNvGraphicFramePr>
            <a:graphicFrameLocks/>
          </p:cNvGraphicFramePr>
          <p:nvPr>
            <p:extLst>
              <p:ext uri="{D42A27DB-BD31-4B8C-83A1-F6EECF244321}">
                <p14:modId xmlns:p14="http://schemas.microsoft.com/office/powerpoint/2010/main" val="12858122"/>
              </p:ext>
            </p:extLst>
          </p:nvPr>
        </p:nvGraphicFramePr>
        <p:xfrm>
          <a:off x="609598" y="3960949"/>
          <a:ext cx="5010912" cy="2604951"/>
        </p:xfrm>
        <a:graphic>
          <a:graphicData uri="http://schemas.openxmlformats.org/drawingml/2006/chart">
            <c:chart xmlns:c="http://schemas.openxmlformats.org/drawingml/2006/chart" xmlns:r="http://schemas.openxmlformats.org/officeDocument/2006/relationships" r:id="rId8"/>
          </a:graphicData>
        </a:graphic>
      </p:graphicFrame>
      <p:sp>
        <p:nvSpPr>
          <p:cNvPr id="14" name="object 5">
            <a:extLst>
              <a:ext uri="{FF2B5EF4-FFF2-40B4-BE49-F238E27FC236}">
                <a16:creationId xmlns:a16="http://schemas.microsoft.com/office/drawing/2014/main" id="{0CF229FE-A291-440B-BA9F-50ADF2513AAB}"/>
              </a:ext>
            </a:extLst>
          </p:cNvPr>
          <p:cNvSpPr txBox="1">
            <a:spLocks/>
          </p:cNvSpPr>
          <p:nvPr>
            <p:custDataLst>
              <p:tags r:id="rId3"/>
            </p:custDataLst>
          </p:nvPr>
        </p:nvSpPr>
        <p:spPr>
          <a:xfrm>
            <a:off x="609598" y="358370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Line Graphs</a:t>
            </a:r>
          </a:p>
        </p:txBody>
      </p:sp>
      <p:graphicFrame>
        <p:nvGraphicFramePr>
          <p:cNvPr id="15" name="Chart 14">
            <a:extLst>
              <a:ext uri="{FF2B5EF4-FFF2-40B4-BE49-F238E27FC236}">
                <a16:creationId xmlns:a16="http://schemas.microsoft.com/office/drawing/2014/main" id="{B1CBD5F8-8E94-437D-B45B-EB92D27BDC41}"/>
              </a:ext>
            </a:extLst>
          </p:cNvPr>
          <p:cNvGraphicFramePr>
            <a:graphicFrameLocks/>
          </p:cNvGraphicFramePr>
          <p:nvPr>
            <p:extLst>
              <p:ext uri="{D42A27DB-BD31-4B8C-83A1-F6EECF244321}">
                <p14:modId xmlns:p14="http://schemas.microsoft.com/office/powerpoint/2010/main" val="370691595"/>
              </p:ext>
            </p:extLst>
          </p:nvPr>
        </p:nvGraphicFramePr>
        <p:xfrm>
          <a:off x="6096000" y="466546"/>
          <a:ext cx="5013839" cy="315923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6" name="Chart 15">
            <a:extLst>
              <a:ext uri="{FF2B5EF4-FFF2-40B4-BE49-F238E27FC236}">
                <a16:creationId xmlns:a16="http://schemas.microsoft.com/office/drawing/2014/main" id="{513E5764-99DC-40AF-8D38-8EA91E89C7A2}"/>
              </a:ext>
            </a:extLst>
          </p:cNvPr>
          <p:cNvGraphicFramePr>
            <a:graphicFrameLocks/>
          </p:cNvGraphicFramePr>
          <p:nvPr>
            <p:extLst>
              <p:ext uri="{D42A27DB-BD31-4B8C-83A1-F6EECF244321}">
                <p14:modId xmlns:p14="http://schemas.microsoft.com/office/powerpoint/2010/main" val="3522145790"/>
              </p:ext>
            </p:extLst>
          </p:nvPr>
        </p:nvGraphicFramePr>
        <p:xfrm>
          <a:off x="6177481" y="3787627"/>
          <a:ext cx="5010912" cy="2604951"/>
        </p:xfrm>
        <a:graphic>
          <a:graphicData uri="http://schemas.openxmlformats.org/drawingml/2006/chart">
            <c:chart xmlns:c="http://schemas.openxmlformats.org/drawingml/2006/chart" xmlns:r="http://schemas.openxmlformats.org/officeDocument/2006/relationships" r:id="rId10"/>
          </a:graphicData>
        </a:graphic>
      </p:graphicFrame>
      <p:cxnSp>
        <p:nvCxnSpPr>
          <p:cNvPr id="17" name="Straight Connector 16">
            <a:extLst>
              <a:ext uri="{FF2B5EF4-FFF2-40B4-BE49-F238E27FC236}">
                <a16:creationId xmlns:a16="http://schemas.microsoft.com/office/drawing/2014/main" id="{C8234D63-378B-4A13-AD55-501F0222E1A4}"/>
              </a:ext>
            </a:extLst>
          </p:cNvPr>
          <p:cNvCxnSpPr/>
          <p:nvPr/>
        </p:nvCxnSpPr>
        <p:spPr>
          <a:xfrm>
            <a:off x="5898995" y="3429000"/>
            <a:ext cx="0" cy="2531327"/>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object 5">
            <a:extLst>
              <a:ext uri="{FF2B5EF4-FFF2-40B4-BE49-F238E27FC236}">
                <a16:creationId xmlns:a16="http://schemas.microsoft.com/office/drawing/2014/main" id="{560EAB63-4613-42E4-B8DA-E1116A4596B0}"/>
              </a:ext>
            </a:extLst>
          </p:cNvPr>
          <p:cNvSpPr txBox="1">
            <a:spLocks/>
          </p:cNvSpPr>
          <p:nvPr>
            <p:custDataLst>
              <p:tags r:id="rId4"/>
            </p:custDataLst>
          </p:nvPr>
        </p:nvSpPr>
        <p:spPr>
          <a:xfrm>
            <a:off x="6423544" y="3600188"/>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Area Charts</a:t>
            </a:r>
          </a:p>
        </p:txBody>
      </p:sp>
      <p:grpSp>
        <p:nvGrpSpPr>
          <p:cNvPr id="6" name="Group 5">
            <a:extLst>
              <a:ext uri="{FF2B5EF4-FFF2-40B4-BE49-F238E27FC236}">
                <a16:creationId xmlns:a16="http://schemas.microsoft.com/office/drawing/2014/main" id="{77293133-2825-4831-AEC5-AA0A8CF3422A}"/>
              </a:ext>
            </a:extLst>
          </p:cNvPr>
          <p:cNvGrpSpPr/>
          <p:nvPr/>
        </p:nvGrpSpPr>
        <p:grpSpPr>
          <a:xfrm>
            <a:off x="6737684" y="958467"/>
            <a:ext cx="1212783" cy="193899"/>
            <a:chOff x="6737684" y="958467"/>
            <a:chExt cx="1212783" cy="193899"/>
          </a:xfrm>
        </p:grpSpPr>
        <p:sp>
          <p:nvSpPr>
            <p:cNvPr id="3" name="Rectangle 2">
              <a:extLst>
                <a:ext uri="{FF2B5EF4-FFF2-40B4-BE49-F238E27FC236}">
                  <a16:creationId xmlns:a16="http://schemas.microsoft.com/office/drawing/2014/main" id="{D340E92A-1E33-4E18-8A3D-74CD02DECAD1}"/>
                </a:ext>
              </a:extLst>
            </p:cNvPr>
            <p:cNvSpPr/>
            <p:nvPr/>
          </p:nvSpPr>
          <p:spPr>
            <a:xfrm>
              <a:off x="6737684" y="996603"/>
              <a:ext cx="211756" cy="117626"/>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5" name="TextBox 4">
              <a:extLst>
                <a:ext uri="{FF2B5EF4-FFF2-40B4-BE49-F238E27FC236}">
                  <a16:creationId xmlns:a16="http://schemas.microsoft.com/office/drawing/2014/main" id="{B635E1CD-37F8-48E1-84C7-3790B04D8A74}"/>
                </a:ext>
              </a:extLst>
            </p:cNvPr>
            <p:cNvSpPr txBox="1"/>
            <p:nvPr/>
          </p:nvSpPr>
          <p:spPr>
            <a:xfrm>
              <a:off x="6949440" y="958467"/>
              <a:ext cx="100102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200" dirty="0">
                  <a:solidFill>
                    <a:schemeClr val="bg1"/>
                  </a:solidFill>
                </a:rPr>
                <a:t>Corporate</a:t>
              </a:r>
            </a:p>
          </p:txBody>
        </p:sp>
      </p:grpSp>
      <p:grpSp>
        <p:nvGrpSpPr>
          <p:cNvPr id="20" name="Group 19">
            <a:extLst>
              <a:ext uri="{FF2B5EF4-FFF2-40B4-BE49-F238E27FC236}">
                <a16:creationId xmlns:a16="http://schemas.microsoft.com/office/drawing/2014/main" id="{D4FDF80F-D285-49A4-A293-8736D6B2AFD1}"/>
              </a:ext>
            </a:extLst>
          </p:cNvPr>
          <p:cNvGrpSpPr/>
          <p:nvPr/>
        </p:nvGrpSpPr>
        <p:grpSpPr>
          <a:xfrm>
            <a:off x="7999953" y="945661"/>
            <a:ext cx="1212783" cy="193899"/>
            <a:chOff x="6737684" y="958467"/>
            <a:chExt cx="1212783" cy="193899"/>
          </a:xfrm>
        </p:grpSpPr>
        <p:sp>
          <p:nvSpPr>
            <p:cNvPr id="21" name="Rectangle 20">
              <a:extLst>
                <a:ext uri="{FF2B5EF4-FFF2-40B4-BE49-F238E27FC236}">
                  <a16:creationId xmlns:a16="http://schemas.microsoft.com/office/drawing/2014/main" id="{4CF1C0DE-7A16-4464-B965-F3453DB04D91}"/>
                </a:ext>
              </a:extLst>
            </p:cNvPr>
            <p:cNvSpPr/>
            <p:nvPr/>
          </p:nvSpPr>
          <p:spPr>
            <a:xfrm>
              <a:off x="6737684" y="1023459"/>
              <a:ext cx="156071" cy="90770"/>
            </a:xfrm>
            <a:prstGeom prst="rect">
              <a:avLst/>
            </a:prstGeom>
            <a:solidFill>
              <a:srgbClr val="CBCBC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2" name="TextBox 21">
              <a:extLst>
                <a:ext uri="{FF2B5EF4-FFF2-40B4-BE49-F238E27FC236}">
                  <a16:creationId xmlns:a16="http://schemas.microsoft.com/office/drawing/2014/main" id="{74DB260E-B066-4F9F-8FC6-A7ABDCAD2275}"/>
                </a:ext>
              </a:extLst>
            </p:cNvPr>
            <p:cNvSpPr txBox="1"/>
            <p:nvPr/>
          </p:nvSpPr>
          <p:spPr>
            <a:xfrm>
              <a:off x="6949440" y="958467"/>
              <a:ext cx="100102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200" dirty="0">
                  <a:solidFill>
                    <a:schemeClr val="bg1"/>
                  </a:solidFill>
                </a:rPr>
                <a:t>Consumer</a:t>
              </a:r>
            </a:p>
          </p:txBody>
        </p:sp>
      </p:grpSp>
      <p:grpSp>
        <p:nvGrpSpPr>
          <p:cNvPr id="23" name="Group 22">
            <a:extLst>
              <a:ext uri="{FF2B5EF4-FFF2-40B4-BE49-F238E27FC236}">
                <a16:creationId xmlns:a16="http://schemas.microsoft.com/office/drawing/2014/main" id="{E1FC7A6D-BDE2-4B9C-97C1-DA365CD65520}"/>
              </a:ext>
            </a:extLst>
          </p:cNvPr>
          <p:cNvGrpSpPr/>
          <p:nvPr/>
        </p:nvGrpSpPr>
        <p:grpSpPr>
          <a:xfrm>
            <a:off x="9255370" y="932855"/>
            <a:ext cx="1212783" cy="193899"/>
            <a:chOff x="6737684" y="958467"/>
            <a:chExt cx="1212783" cy="193899"/>
          </a:xfrm>
        </p:grpSpPr>
        <p:sp>
          <p:nvSpPr>
            <p:cNvPr id="24" name="Rectangle 23">
              <a:extLst>
                <a:ext uri="{FF2B5EF4-FFF2-40B4-BE49-F238E27FC236}">
                  <a16:creationId xmlns:a16="http://schemas.microsoft.com/office/drawing/2014/main" id="{B1684E30-6656-43DB-96E9-A39ECCC366C0}"/>
                </a:ext>
              </a:extLst>
            </p:cNvPr>
            <p:cNvSpPr/>
            <p:nvPr/>
          </p:nvSpPr>
          <p:spPr>
            <a:xfrm>
              <a:off x="6737684" y="996603"/>
              <a:ext cx="211756" cy="117626"/>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5" name="TextBox 24">
              <a:extLst>
                <a:ext uri="{FF2B5EF4-FFF2-40B4-BE49-F238E27FC236}">
                  <a16:creationId xmlns:a16="http://schemas.microsoft.com/office/drawing/2014/main" id="{CB4441B5-593E-4BAF-B3FF-30CA804B83D8}"/>
                </a:ext>
              </a:extLst>
            </p:cNvPr>
            <p:cNvSpPr txBox="1"/>
            <p:nvPr/>
          </p:nvSpPr>
          <p:spPr>
            <a:xfrm>
              <a:off x="6949440" y="958467"/>
              <a:ext cx="100102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200" dirty="0">
                  <a:solidFill>
                    <a:schemeClr val="bg1"/>
                  </a:solidFill>
                </a:rPr>
                <a:t>Home Office</a:t>
              </a:r>
            </a:p>
          </p:txBody>
        </p:sp>
      </p:grpSp>
      <p:grpSp>
        <p:nvGrpSpPr>
          <p:cNvPr id="26" name="Group 25">
            <a:extLst>
              <a:ext uri="{FF2B5EF4-FFF2-40B4-BE49-F238E27FC236}">
                <a16:creationId xmlns:a16="http://schemas.microsoft.com/office/drawing/2014/main" id="{16B2EB15-D0AC-418F-8B54-197057319428}"/>
              </a:ext>
            </a:extLst>
          </p:cNvPr>
          <p:cNvGrpSpPr/>
          <p:nvPr/>
        </p:nvGrpSpPr>
        <p:grpSpPr>
          <a:xfrm>
            <a:off x="7549632" y="6364541"/>
            <a:ext cx="1212783" cy="193899"/>
            <a:chOff x="6737684" y="958467"/>
            <a:chExt cx="1212783" cy="193899"/>
          </a:xfrm>
        </p:grpSpPr>
        <p:sp>
          <p:nvSpPr>
            <p:cNvPr id="27" name="Rectangle 26">
              <a:extLst>
                <a:ext uri="{FF2B5EF4-FFF2-40B4-BE49-F238E27FC236}">
                  <a16:creationId xmlns:a16="http://schemas.microsoft.com/office/drawing/2014/main" id="{B56C0E3A-6A3D-464B-88B9-E7F541352580}"/>
                </a:ext>
              </a:extLst>
            </p:cNvPr>
            <p:cNvSpPr/>
            <p:nvPr/>
          </p:nvSpPr>
          <p:spPr>
            <a:xfrm>
              <a:off x="6737684" y="1023459"/>
              <a:ext cx="156071" cy="9077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8" name="TextBox 27">
              <a:extLst>
                <a:ext uri="{FF2B5EF4-FFF2-40B4-BE49-F238E27FC236}">
                  <a16:creationId xmlns:a16="http://schemas.microsoft.com/office/drawing/2014/main" id="{174C0024-733D-4922-9C1D-C80BF05C316A}"/>
                </a:ext>
              </a:extLst>
            </p:cNvPr>
            <p:cNvSpPr txBox="1"/>
            <p:nvPr/>
          </p:nvSpPr>
          <p:spPr>
            <a:xfrm>
              <a:off x="6949440" y="958467"/>
              <a:ext cx="100102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200" dirty="0">
                  <a:solidFill>
                    <a:schemeClr val="bg1"/>
                  </a:solidFill>
                </a:rPr>
                <a:t>Shipped Early</a:t>
              </a:r>
            </a:p>
          </p:txBody>
        </p:sp>
      </p:grpSp>
      <p:grpSp>
        <p:nvGrpSpPr>
          <p:cNvPr id="29" name="Group 28">
            <a:extLst>
              <a:ext uri="{FF2B5EF4-FFF2-40B4-BE49-F238E27FC236}">
                <a16:creationId xmlns:a16="http://schemas.microsoft.com/office/drawing/2014/main" id="{1635A650-D663-44DC-A068-AD8A059F4245}"/>
              </a:ext>
            </a:extLst>
          </p:cNvPr>
          <p:cNvGrpSpPr/>
          <p:nvPr/>
        </p:nvGrpSpPr>
        <p:grpSpPr>
          <a:xfrm>
            <a:off x="8805049" y="6355787"/>
            <a:ext cx="1212783" cy="193899"/>
            <a:chOff x="6737684" y="958467"/>
            <a:chExt cx="1212783" cy="193899"/>
          </a:xfrm>
        </p:grpSpPr>
        <p:sp>
          <p:nvSpPr>
            <p:cNvPr id="30" name="Rectangle 29">
              <a:extLst>
                <a:ext uri="{FF2B5EF4-FFF2-40B4-BE49-F238E27FC236}">
                  <a16:creationId xmlns:a16="http://schemas.microsoft.com/office/drawing/2014/main" id="{DE711AF9-5E69-4060-9EE7-C61B20B2D5AF}"/>
                </a:ext>
              </a:extLst>
            </p:cNvPr>
            <p:cNvSpPr/>
            <p:nvPr/>
          </p:nvSpPr>
          <p:spPr>
            <a:xfrm>
              <a:off x="6737684" y="996603"/>
              <a:ext cx="211756" cy="117626"/>
            </a:xfrm>
            <a:prstGeom prst="rect">
              <a:avLst/>
            </a:prstGeom>
            <a:solidFill>
              <a:srgbClr val="D0E8F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31" name="TextBox 30">
              <a:extLst>
                <a:ext uri="{FF2B5EF4-FFF2-40B4-BE49-F238E27FC236}">
                  <a16:creationId xmlns:a16="http://schemas.microsoft.com/office/drawing/2014/main" id="{4E3B039E-E9A6-47C1-9B63-699B69B95A07}"/>
                </a:ext>
              </a:extLst>
            </p:cNvPr>
            <p:cNvSpPr txBox="1"/>
            <p:nvPr/>
          </p:nvSpPr>
          <p:spPr>
            <a:xfrm>
              <a:off x="6949440" y="958467"/>
              <a:ext cx="100102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200" dirty="0">
                  <a:solidFill>
                    <a:schemeClr val="bg1"/>
                  </a:solidFill>
                </a:rPr>
                <a:t>Shipped Late</a:t>
              </a:r>
            </a:p>
          </p:txBody>
        </p:sp>
      </p:grpSp>
    </p:spTree>
    <p:extLst>
      <p:ext uri="{BB962C8B-B14F-4D97-AF65-F5344CB8AC3E}">
        <p14:creationId xmlns:p14="http://schemas.microsoft.com/office/powerpoint/2010/main" val="383762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7539E3E-3E88-471F-8BB1-0A76ABA1F3A1}"/>
              </a:ext>
            </a:extLst>
          </p:cNvPr>
          <p:cNvSpPr/>
          <p:nvPr/>
        </p:nvSpPr>
        <p:spPr>
          <a:xfrm>
            <a:off x="6461762" y="3891477"/>
            <a:ext cx="4978096" cy="2915723"/>
          </a:xfrm>
          <a:prstGeom prst="rect">
            <a:avLst/>
          </a:prstGeom>
          <a:solidFill>
            <a:srgbClr val="F5F5F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cxnSp>
        <p:nvCxnSpPr>
          <p:cNvPr id="4" name="Straight Connector 3">
            <a:extLst>
              <a:ext uri="{FF2B5EF4-FFF2-40B4-BE49-F238E27FC236}">
                <a16:creationId xmlns:a16="http://schemas.microsoft.com/office/drawing/2014/main" id="{2868017E-69E0-4564-89CF-B67B724FCC69}"/>
              </a:ext>
            </a:extLst>
          </p:cNvPr>
          <p:cNvCxnSpPr/>
          <p:nvPr/>
        </p:nvCxnSpPr>
        <p:spPr>
          <a:xfrm>
            <a:off x="5898995" y="675888"/>
            <a:ext cx="0" cy="2531327"/>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23644"/>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Waterfall Charts</a:t>
            </a:r>
          </a:p>
        </p:txBody>
      </p:sp>
      <p:sp>
        <p:nvSpPr>
          <p:cNvPr id="12" name="object 5">
            <a:extLst>
              <a:ext uri="{FF2B5EF4-FFF2-40B4-BE49-F238E27FC236}">
                <a16:creationId xmlns:a16="http://schemas.microsoft.com/office/drawing/2014/main" id="{75AB4954-3D5F-49EB-B04C-C3987EDB7791}"/>
              </a:ext>
            </a:extLst>
          </p:cNvPr>
          <p:cNvSpPr txBox="1">
            <a:spLocks/>
          </p:cNvSpPr>
          <p:nvPr>
            <p:custDataLst>
              <p:tags r:id="rId2"/>
            </p:custDataLst>
          </p:nvPr>
        </p:nvSpPr>
        <p:spPr>
          <a:xfrm>
            <a:off x="6461762" y="123644"/>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Donut Chart </a:t>
            </a:r>
          </a:p>
        </p:txBody>
      </p:sp>
      <p:sp>
        <p:nvSpPr>
          <p:cNvPr id="14" name="object 5">
            <a:extLst>
              <a:ext uri="{FF2B5EF4-FFF2-40B4-BE49-F238E27FC236}">
                <a16:creationId xmlns:a16="http://schemas.microsoft.com/office/drawing/2014/main" id="{0CF229FE-A291-440B-BA9F-50ADF2513AAB}"/>
              </a:ext>
            </a:extLst>
          </p:cNvPr>
          <p:cNvSpPr txBox="1">
            <a:spLocks/>
          </p:cNvSpPr>
          <p:nvPr>
            <p:custDataLst>
              <p:tags r:id="rId3"/>
            </p:custDataLst>
          </p:nvPr>
        </p:nvSpPr>
        <p:spPr>
          <a:xfrm>
            <a:off x="609598" y="358370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Scatter</a:t>
            </a:r>
            <a:r>
              <a:rPr lang="fr-CA" sz="2000" spc="5" dirty="0">
                <a:solidFill>
                  <a:srgbClr val="FFE600"/>
                </a:solidFill>
                <a:cs typeface="EYInterstate-Light"/>
              </a:rPr>
              <a:t> Plots</a:t>
            </a:r>
          </a:p>
        </p:txBody>
      </p:sp>
      <p:cxnSp>
        <p:nvCxnSpPr>
          <p:cNvPr id="17" name="Straight Connector 16">
            <a:extLst>
              <a:ext uri="{FF2B5EF4-FFF2-40B4-BE49-F238E27FC236}">
                <a16:creationId xmlns:a16="http://schemas.microsoft.com/office/drawing/2014/main" id="{C8234D63-378B-4A13-AD55-501F0222E1A4}"/>
              </a:ext>
            </a:extLst>
          </p:cNvPr>
          <p:cNvCxnSpPr/>
          <p:nvPr/>
        </p:nvCxnSpPr>
        <p:spPr>
          <a:xfrm>
            <a:off x="5898995" y="3429000"/>
            <a:ext cx="0" cy="2531327"/>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object 5">
            <a:extLst>
              <a:ext uri="{FF2B5EF4-FFF2-40B4-BE49-F238E27FC236}">
                <a16:creationId xmlns:a16="http://schemas.microsoft.com/office/drawing/2014/main" id="{560EAB63-4613-42E4-B8DA-E1116A4596B0}"/>
              </a:ext>
            </a:extLst>
          </p:cNvPr>
          <p:cNvSpPr txBox="1">
            <a:spLocks/>
          </p:cNvSpPr>
          <p:nvPr>
            <p:custDataLst>
              <p:tags r:id="rId4"/>
            </p:custDataLst>
          </p:nvPr>
        </p:nvSpPr>
        <p:spPr>
          <a:xfrm>
            <a:off x="6461762" y="358370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Bubble Charts</a:t>
            </a:r>
          </a:p>
        </p:txBody>
      </p:sp>
      <mc:AlternateContent xmlns:mc="http://schemas.openxmlformats.org/markup-compatibility/2006" xmlns:cx4="http://schemas.microsoft.com/office/drawing/2016/5/10/chartex">
        <mc:Choice Requires="cx4">
          <p:graphicFrame>
            <p:nvGraphicFramePr>
              <p:cNvPr id="19" name="Chart 18">
                <a:extLst>
                  <a:ext uri="{FF2B5EF4-FFF2-40B4-BE49-F238E27FC236}">
                    <a16:creationId xmlns:a16="http://schemas.microsoft.com/office/drawing/2014/main" id="{4CA8564C-CB4A-49E3-B75D-9FEF630DCC33}"/>
                  </a:ext>
                </a:extLst>
              </p:cNvPr>
              <p:cNvGraphicFramePr/>
              <p:nvPr>
                <p:extLst>
                  <p:ext uri="{D42A27DB-BD31-4B8C-83A1-F6EECF244321}">
                    <p14:modId xmlns:p14="http://schemas.microsoft.com/office/powerpoint/2010/main" val="527574675"/>
                  </p:ext>
                </p:extLst>
              </p:nvPr>
            </p:nvGraphicFramePr>
            <p:xfrm>
              <a:off x="586451" y="652258"/>
              <a:ext cx="4572000" cy="27432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9" name="Chart 18">
                <a:extLst>
                  <a:ext uri="{FF2B5EF4-FFF2-40B4-BE49-F238E27FC236}">
                    <a16:creationId xmlns:a16="http://schemas.microsoft.com/office/drawing/2014/main" id="{4CA8564C-CB4A-49E3-B75D-9FEF630DCC33}"/>
                  </a:ext>
                </a:extLst>
              </p:cNvPr>
              <p:cNvPicPr>
                <a:picLocks noGrp="1" noRot="1" noChangeAspect="1" noMove="1" noResize="1" noEditPoints="1" noAdjustHandles="1" noChangeArrowheads="1" noChangeShapeType="1"/>
              </p:cNvPicPr>
              <p:nvPr/>
            </p:nvPicPr>
            <p:blipFill>
              <a:blip r:embed="rId8"/>
              <a:stretch>
                <a:fillRect/>
              </a:stretch>
            </p:blipFill>
            <p:spPr>
              <a:xfrm>
                <a:off x="586451" y="652258"/>
                <a:ext cx="4572000" cy="2743200"/>
              </a:xfrm>
              <a:prstGeom prst="rect">
                <a:avLst/>
              </a:prstGeom>
            </p:spPr>
          </p:pic>
        </mc:Fallback>
      </mc:AlternateContent>
      <p:graphicFrame>
        <p:nvGraphicFramePr>
          <p:cNvPr id="22" name="Chart 21">
            <a:extLst>
              <a:ext uri="{FF2B5EF4-FFF2-40B4-BE49-F238E27FC236}">
                <a16:creationId xmlns:a16="http://schemas.microsoft.com/office/drawing/2014/main" id="{BFA7F0CA-61D7-4409-A078-37AC50CE1D31}"/>
              </a:ext>
            </a:extLst>
          </p:cNvPr>
          <p:cNvGraphicFramePr>
            <a:graphicFrameLocks/>
          </p:cNvGraphicFramePr>
          <p:nvPr>
            <p:extLst>
              <p:ext uri="{D42A27DB-BD31-4B8C-83A1-F6EECF244321}">
                <p14:modId xmlns:p14="http://schemas.microsoft.com/office/powerpoint/2010/main" val="2482865325"/>
              </p:ext>
            </p:extLst>
          </p:nvPr>
        </p:nvGraphicFramePr>
        <p:xfrm>
          <a:off x="6096000" y="781383"/>
          <a:ext cx="3588508" cy="1941683"/>
        </p:xfrm>
        <a:graphic>
          <a:graphicData uri="http://schemas.openxmlformats.org/drawingml/2006/chart">
            <c:chart xmlns:c="http://schemas.openxmlformats.org/drawingml/2006/chart" xmlns:r="http://schemas.openxmlformats.org/officeDocument/2006/relationships" r:id="rId9"/>
          </a:graphicData>
        </a:graphic>
      </p:graphicFrame>
      <p:pic>
        <p:nvPicPr>
          <p:cNvPr id="3" name="Picture 2">
            <a:extLst>
              <a:ext uri="{FF2B5EF4-FFF2-40B4-BE49-F238E27FC236}">
                <a16:creationId xmlns:a16="http://schemas.microsoft.com/office/drawing/2014/main" id="{11046EBA-AFE3-4877-851D-A6855EB1C07A}"/>
              </a:ext>
            </a:extLst>
          </p:cNvPr>
          <p:cNvPicPr>
            <a:picLocks noChangeAspect="1"/>
          </p:cNvPicPr>
          <p:nvPr/>
        </p:nvPicPr>
        <p:blipFill rotWithShape="1">
          <a:blip r:embed="rId10"/>
          <a:srcRect t="11776"/>
          <a:stretch/>
        </p:blipFill>
        <p:spPr>
          <a:xfrm>
            <a:off x="6461762" y="3891477"/>
            <a:ext cx="4216402" cy="2913497"/>
          </a:xfrm>
          <a:prstGeom prst="rect">
            <a:avLst/>
          </a:prstGeom>
        </p:spPr>
      </p:pic>
      <p:sp>
        <p:nvSpPr>
          <p:cNvPr id="26" name="Rectangle 25">
            <a:extLst>
              <a:ext uri="{FF2B5EF4-FFF2-40B4-BE49-F238E27FC236}">
                <a16:creationId xmlns:a16="http://schemas.microsoft.com/office/drawing/2014/main" id="{45CCB169-0B78-4233-8706-91EBE3C21902}"/>
              </a:ext>
            </a:extLst>
          </p:cNvPr>
          <p:cNvSpPr/>
          <p:nvPr/>
        </p:nvSpPr>
        <p:spPr>
          <a:xfrm>
            <a:off x="586451" y="3891477"/>
            <a:ext cx="4978096" cy="291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pic>
        <p:nvPicPr>
          <p:cNvPr id="7170" name="Picture 2">
            <a:extLst>
              <a:ext uri="{FF2B5EF4-FFF2-40B4-BE49-F238E27FC236}">
                <a16:creationId xmlns:a16="http://schemas.microsoft.com/office/drawing/2014/main" id="{36E586CF-38F7-4315-9170-52F9879968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4113" y="4090925"/>
            <a:ext cx="38766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8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68017E-69E0-4564-89CF-B67B724FCC69}"/>
              </a:ext>
            </a:extLst>
          </p:cNvPr>
          <p:cNvCxnSpPr>
            <a:cxnSpLocks/>
          </p:cNvCxnSpPr>
          <p:nvPr/>
        </p:nvCxnSpPr>
        <p:spPr>
          <a:xfrm>
            <a:off x="5898995" y="675888"/>
            <a:ext cx="0" cy="3486537"/>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Maps</a:t>
            </a:r>
            <a:endParaRPr lang="fr-CA" sz="2000" spc="5" dirty="0">
              <a:solidFill>
                <a:srgbClr val="FFE600"/>
              </a:solidFill>
              <a:cs typeface="EYInterstate-Light"/>
            </a:endParaRPr>
          </a:p>
        </p:txBody>
      </p:sp>
      <p:sp>
        <p:nvSpPr>
          <p:cNvPr id="12" name="object 5">
            <a:extLst>
              <a:ext uri="{FF2B5EF4-FFF2-40B4-BE49-F238E27FC236}">
                <a16:creationId xmlns:a16="http://schemas.microsoft.com/office/drawing/2014/main" id="{75AB4954-3D5F-49EB-B04C-C3987EDB7791}"/>
              </a:ext>
            </a:extLst>
          </p:cNvPr>
          <p:cNvSpPr txBox="1">
            <a:spLocks/>
          </p:cNvSpPr>
          <p:nvPr>
            <p:custDataLst>
              <p:tags r:id="rId2"/>
            </p:custDataLst>
          </p:nvPr>
        </p:nvSpPr>
        <p:spPr>
          <a:xfrm>
            <a:off x="6461762" y="92481"/>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HeatMap</a:t>
            </a:r>
            <a:endParaRPr lang="fr-CA" sz="2000" spc="5" dirty="0">
              <a:solidFill>
                <a:srgbClr val="FFE600"/>
              </a:solidFill>
              <a:cs typeface="EYInterstate-Light"/>
            </a:endParaRPr>
          </a:p>
        </p:txBody>
      </p:sp>
      <p:sp>
        <p:nvSpPr>
          <p:cNvPr id="2" name="Rectangle 1">
            <a:extLst>
              <a:ext uri="{FF2B5EF4-FFF2-40B4-BE49-F238E27FC236}">
                <a16:creationId xmlns:a16="http://schemas.microsoft.com/office/drawing/2014/main" id="{22F261F9-DE90-4B31-9658-D20A3FD8F06D}"/>
              </a:ext>
            </a:extLst>
          </p:cNvPr>
          <p:cNvSpPr/>
          <p:nvPr/>
        </p:nvSpPr>
        <p:spPr>
          <a:xfrm>
            <a:off x="6019800" y="675888"/>
            <a:ext cx="5623842" cy="404851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pic>
        <p:nvPicPr>
          <p:cNvPr id="6146" name="Picture 2">
            <a:extLst>
              <a:ext uri="{FF2B5EF4-FFF2-40B4-BE49-F238E27FC236}">
                <a16:creationId xmlns:a16="http://schemas.microsoft.com/office/drawing/2014/main" id="{6713510C-09B4-4698-BDB8-2CA33C5E4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7467" y="1356148"/>
            <a:ext cx="4539333" cy="336825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5460914-443A-4DA2-A118-FA1428F13564}"/>
              </a:ext>
            </a:extLst>
          </p:cNvPr>
          <p:cNvSpPr/>
          <p:nvPr/>
        </p:nvSpPr>
        <p:spPr>
          <a:xfrm>
            <a:off x="395958" y="675888"/>
            <a:ext cx="5382232" cy="404851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pic>
        <p:nvPicPr>
          <p:cNvPr id="6148" name="Picture 4" descr="Creating Maps in R | Shel Kariuki">
            <a:extLst>
              <a:ext uri="{FF2B5EF4-FFF2-40B4-BE49-F238E27FC236}">
                <a16:creationId xmlns:a16="http://schemas.microsoft.com/office/drawing/2014/main" id="{5A19A3DD-C5C2-4C3A-9256-B480DEFD3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358" y="1258520"/>
            <a:ext cx="3927163" cy="32638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2A28B-68F8-4604-85C0-B0735476241B}"/>
              </a:ext>
            </a:extLst>
          </p:cNvPr>
          <p:cNvSpPr txBox="1"/>
          <p:nvPr/>
        </p:nvSpPr>
        <p:spPr>
          <a:xfrm>
            <a:off x="395958" y="870255"/>
            <a:ext cx="4889190"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GB" sz="1600" b="1" dirty="0">
                <a:solidFill>
                  <a:schemeClr val="bg2"/>
                </a:solidFill>
              </a:rPr>
              <a:t>Distribution of population with Vision Disability</a:t>
            </a:r>
          </a:p>
        </p:txBody>
      </p:sp>
      <p:sp>
        <p:nvSpPr>
          <p:cNvPr id="33" name="TextBox 32">
            <a:extLst>
              <a:ext uri="{FF2B5EF4-FFF2-40B4-BE49-F238E27FC236}">
                <a16:creationId xmlns:a16="http://schemas.microsoft.com/office/drawing/2014/main" id="{9CA44291-2287-4580-84C4-A9D002128605}"/>
              </a:ext>
            </a:extLst>
          </p:cNvPr>
          <p:cNvSpPr txBox="1"/>
          <p:nvPr/>
        </p:nvSpPr>
        <p:spPr>
          <a:xfrm>
            <a:off x="6387126" y="870255"/>
            <a:ext cx="4889190"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GB" sz="1600" b="1" dirty="0">
                <a:solidFill>
                  <a:schemeClr val="bg2"/>
                </a:solidFill>
              </a:rPr>
              <a:t>Correlation of House Price and Other Factors</a:t>
            </a:r>
          </a:p>
        </p:txBody>
      </p:sp>
      <p:sp>
        <p:nvSpPr>
          <p:cNvPr id="34" name="TextBox 33">
            <a:extLst>
              <a:ext uri="{FF2B5EF4-FFF2-40B4-BE49-F238E27FC236}">
                <a16:creationId xmlns:a16="http://schemas.microsoft.com/office/drawing/2014/main" id="{000E312B-5C42-4894-AF6F-22689B8EAA29}"/>
              </a:ext>
            </a:extLst>
          </p:cNvPr>
          <p:cNvSpPr txBox="1"/>
          <p:nvPr/>
        </p:nvSpPr>
        <p:spPr>
          <a:xfrm>
            <a:off x="381974" y="4867664"/>
            <a:ext cx="4889190"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GB" sz="1200" b="1" dirty="0">
                <a:solidFill>
                  <a:schemeClr val="bg1"/>
                </a:solidFill>
              </a:rPr>
              <a:t>Adapted from : Shel Kariuki, Building Maps with R</a:t>
            </a:r>
          </a:p>
        </p:txBody>
      </p:sp>
    </p:spTree>
    <p:extLst>
      <p:ext uri="{BB962C8B-B14F-4D97-AF65-F5344CB8AC3E}">
        <p14:creationId xmlns:p14="http://schemas.microsoft.com/office/powerpoint/2010/main" val="101339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Tables</a:t>
            </a:r>
          </a:p>
        </p:txBody>
      </p:sp>
      <p:graphicFrame>
        <p:nvGraphicFramePr>
          <p:cNvPr id="9" name="Table 8">
            <a:extLst>
              <a:ext uri="{FF2B5EF4-FFF2-40B4-BE49-F238E27FC236}">
                <a16:creationId xmlns:a16="http://schemas.microsoft.com/office/drawing/2014/main" id="{A2699D85-1FF2-4F79-89A8-CDB15323374F}"/>
              </a:ext>
            </a:extLst>
          </p:cNvPr>
          <p:cNvGraphicFramePr>
            <a:graphicFrameLocks noGrp="1"/>
          </p:cNvGraphicFramePr>
          <p:nvPr>
            <p:extLst>
              <p:ext uri="{D42A27DB-BD31-4B8C-83A1-F6EECF244321}">
                <p14:modId xmlns:p14="http://schemas.microsoft.com/office/powerpoint/2010/main" val="3935583770"/>
              </p:ext>
            </p:extLst>
          </p:nvPr>
        </p:nvGraphicFramePr>
        <p:xfrm>
          <a:off x="609600" y="1357793"/>
          <a:ext cx="10744199" cy="3527986"/>
        </p:xfrm>
        <a:graphic>
          <a:graphicData uri="http://schemas.openxmlformats.org/drawingml/2006/table">
            <a:tbl>
              <a:tblPr/>
              <a:tblGrid>
                <a:gridCol w="4663810">
                  <a:extLst>
                    <a:ext uri="{9D8B030D-6E8A-4147-A177-3AD203B41FA5}">
                      <a16:colId xmlns:a16="http://schemas.microsoft.com/office/drawing/2014/main" val="700191161"/>
                    </a:ext>
                  </a:extLst>
                </a:gridCol>
                <a:gridCol w="2091351">
                  <a:extLst>
                    <a:ext uri="{9D8B030D-6E8A-4147-A177-3AD203B41FA5}">
                      <a16:colId xmlns:a16="http://schemas.microsoft.com/office/drawing/2014/main" val="1663031714"/>
                    </a:ext>
                  </a:extLst>
                </a:gridCol>
                <a:gridCol w="1125285">
                  <a:extLst>
                    <a:ext uri="{9D8B030D-6E8A-4147-A177-3AD203B41FA5}">
                      <a16:colId xmlns:a16="http://schemas.microsoft.com/office/drawing/2014/main" val="3105655110"/>
                    </a:ext>
                  </a:extLst>
                </a:gridCol>
                <a:gridCol w="1686903">
                  <a:extLst>
                    <a:ext uri="{9D8B030D-6E8A-4147-A177-3AD203B41FA5}">
                      <a16:colId xmlns:a16="http://schemas.microsoft.com/office/drawing/2014/main" val="3200910022"/>
                    </a:ext>
                  </a:extLst>
                </a:gridCol>
                <a:gridCol w="1176850">
                  <a:extLst>
                    <a:ext uri="{9D8B030D-6E8A-4147-A177-3AD203B41FA5}">
                      <a16:colId xmlns:a16="http://schemas.microsoft.com/office/drawing/2014/main" val="2202811617"/>
                    </a:ext>
                  </a:extLst>
                </a:gridCol>
              </a:tblGrid>
              <a:tr h="211377">
                <a:tc>
                  <a:txBody>
                    <a:bodyPr/>
                    <a:lstStyle/>
                    <a:p>
                      <a:pPr algn="l" fontAlgn="b"/>
                      <a:r>
                        <a:rPr lang="en-GB" sz="1050" b="0" i="0" u="none" strike="noStrike" dirty="0">
                          <a:solidFill>
                            <a:schemeClr val="bg2"/>
                          </a:solidFill>
                          <a:effectLst/>
                          <a:latin typeface="EYInterstate Light" panose="02000506000000020004" pitchFamily="2" charset="0"/>
                        </a:rPr>
                        <a:t>Asset Class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gridSpan="2">
                  <a:txBody>
                    <a:bodyPr/>
                    <a:lstStyle/>
                    <a:p>
                      <a:pPr algn="ctr" fontAlgn="ctr"/>
                      <a:r>
                        <a:rPr lang="en-GB" sz="1050" b="0" i="0" u="none" strike="noStrike" dirty="0">
                          <a:solidFill>
                            <a:schemeClr val="bg2"/>
                          </a:solidFill>
                          <a:effectLst/>
                          <a:latin typeface="EYInterstate Light" panose="02000506000000020004" pitchFamily="2" charset="0"/>
                        </a:rPr>
                        <a:t> As at July 2023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pPr algn="ctr" fontAlgn="ctr"/>
                      <a:r>
                        <a:rPr lang="en-GB" sz="1050" b="0" i="0" u="none" strike="noStrike" dirty="0">
                          <a:solidFill>
                            <a:schemeClr val="bg2"/>
                          </a:solidFill>
                          <a:effectLst/>
                          <a:latin typeface="EYInterstate Light" panose="02000506000000020004" pitchFamily="2" charset="0"/>
                        </a:rPr>
                        <a:t> As at July 2022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736185089"/>
                  </a:ext>
                </a:extLst>
              </a:tr>
              <a:tr h="259006">
                <a:tc>
                  <a:txBody>
                    <a:bodyPr/>
                    <a:lstStyle/>
                    <a:p>
                      <a:pPr algn="l" fontAlgn="b"/>
                      <a:r>
                        <a:rPr lang="en-GB" sz="1050" b="0" i="0" u="none" strike="noStrike" dirty="0">
                          <a:solidFill>
                            <a:schemeClr val="bg2"/>
                          </a:solidFill>
                          <a:effectLst/>
                          <a:latin typeface="EYInterstate Light" panose="02000506000000020004" pitchFamily="2" charset="0"/>
                        </a:rPr>
                        <a:t> </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GB" sz="1050" b="0" i="0" u="none" strike="noStrike" dirty="0">
                          <a:solidFill>
                            <a:schemeClr val="bg2"/>
                          </a:solidFill>
                          <a:effectLst/>
                          <a:latin typeface="EYInterstate Light" panose="02000506000000020004" pitchFamily="2" charset="0"/>
                        </a:rPr>
                        <a:t> Face Value (KES)</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GB" sz="1050" b="0" i="0" u="none" strike="noStrike">
                          <a:solidFill>
                            <a:schemeClr val="bg2"/>
                          </a:solidFill>
                          <a:effectLst/>
                          <a:latin typeface="EYInterstate Light" panose="02000506000000020004" pitchFamily="2" charset="0"/>
                        </a:rPr>
                        <a:t> Weight (%)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GB" sz="1050" b="0" i="0" u="none" strike="noStrike" dirty="0">
                          <a:solidFill>
                            <a:schemeClr val="bg2"/>
                          </a:solidFill>
                          <a:effectLst/>
                          <a:latin typeface="EYInterstate Light" panose="02000506000000020004" pitchFamily="2" charset="0"/>
                        </a:rPr>
                        <a:t> Face Value (KES)</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GB" sz="1050" b="0" i="0" u="none" strike="noStrike" dirty="0">
                          <a:solidFill>
                            <a:schemeClr val="bg2"/>
                          </a:solidFill>
                          <a:effectLst/>
                          <a:latin typeface="EYInterstate Light" panose="02000506000000020004" pitchFamily="2" charset="0"/>
                        </a:rPr>
                        <a:t> Weight (%)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50851416"/>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Commercial Papers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50,000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9%</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bg1"/>
                          </a:solidFill>
                          <a:effectLst/>
                          <a:latin typeface="EYInterstate Light" panose="02000506000000020004" pitchFamily="2" charset="0"/>
                        </a:rPr>
                        <a:t>       28,000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9262227"/>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Fiduciary Deposits </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68,539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12%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a:solidFill>
                            <a:schemeClr val="bg1"/>
                          </a:solidFill>
                          <a:effectLst/>
                          <a:latin typeface="EYInterstate Light" panose="02000506000000020004" pitchFamily="2" charset="0"/>
                        </a:rPr>
                        <a:t>       36,050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0454722"/>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Fixed deposits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a:solidFill>
                            <a:schemeClr val="bg1"/>
                          </a:solidFill>
                          <a:effectLst/>
                          <a:latin typeface="EYInterstate Light" panose="02000506000000020004" pitchFamily="2" charset="0"/>
                        </a:rPr>
                        <a:t>                          20,416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a:solidFill>
                            <a:schemeClr val="bg1"/>
                          </a:solidFill>
                          <a:effectLst/>
                          <a:latin typeface="EYInterstate Light" panose="02000506000000020004" pitchFamily="2"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bg1"/>
                          </a:solidFill>
                          <a:effectLst/>
                          <a:latin typeface="EYInterstate Light" panose="02000506000000020004" pitchFamily="2" charset="0"/>
                        </a:rPr>
                        <a:t>       37,759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44310982"/>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Money Market Funds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a:solidFill>
                            <a:schemeClr val="bg1"/>
                          </a:solidFill>
                          <a:effectLst/>
                          <a:latin typeface="EYInterstate Light" panose="02000506000000020004" pitchFamily="2" charset="0"/>
                        </a:rPr>
                        <a:t>                                     -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a:solidFill>
                            <a:schemeClr val="bg1"/>
                          </a:solidFill>
                          <a:effectLst/>
                          <a:latin typeface="EYInterstate Light" panose="02000506000000020004" pitchFamily="2" charset="0"/>
                        </a:rPr>
                        <a:t>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a:solidFill>
                            <a:schemeClr val="bg1"/>
                          </a:solidFill>
                          <a:effectLst/>
                          <a:latin typeface="EYInterstate Light" panose="02000506000000020004" pitchFamily="2" charset="0"/>
                        </a:rPr>
                        <a:t>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5680632"/>
                  </a:ext>
                </a:extLst>
              </a:tr>
              <a:tr h="218423">
                <a:tc>
                  <a:txBody>
                    <a:bodyPr/>
                    <a:lstStyle/>
                    <a:p>
                      <a:pPr algn="l" fontAlgn="b"/>
                      <a:r>
                        <a:rPr lang="en-GB" sz="1050" b="0" i="0" u="none" strike="noStrike">
                          <a:solidFill>
                            <a:schemeClr val="bg1"/>
                          </a:solidFill>
                          <a:effectLst/>
                          <a:latin typeface="EYInterstate Light" panose="02000506000000020004" pitchFamily="2" charset="0"/>
                        </a:rPr>
                        <a:t>T bills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2,050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100" b="0" i="0" u="none" strike="noStrike">
                          <a:solidFill>
                            <a:schemeClr val="bg1"/>
                          </a:solidFill>
                          <a:effectLst/>
                          <a:latin typeface="EYInterstate Light" panose="02000506000000020004" pitchFamily="2" charset="0"/>
                        </a:rPr>
                        <a:t>0.4%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100" b="0" i="0" u="none" strike="noStrike" dirty="0">
                          <a:solidFill>
                            <a:schemeClr val="bg1"/>
                          </a:solidFill>
                          <a:effectLst/>
                          <a:latin typeface="EYInterstate Light" panose="02000506000000020004" pitchFamily="2" charset="0"/>
                        </a:rPr>
                        <a:t>537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100" b="0" i="0" u="none" strike="noStrike" dirty="0">
                          <a:solidFill>
                            <a:schemeClr val="bg1"/>
                          </a:solidFill>
                          <a:effectLst/>
                          <a:latin typeface="EYInterstate Light" panose="02000506000000020004" pitchFamily="2" charset="0"/>
                        </a:rPr>
                        <a:t>0.1%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82980693"/>
                  </a:ext>
                </a:extLst>
              </a:tr>
              <a:tr h="218423">
                <a:tc>
                  <a:txBody>
                    <a:bodyPr/>
                    <a:lstStyle/>
                    <a:p>
                      <a:pPr algn="l" fontAlgn="b"/>
                      <a:r>
                        <a:rPr lang="en-GB" sz="1050" b="1" i="1" u="none" strike="noStrike" dirty="0">
                          <a:solidFill>
                            <a:schemeClr val="tx2"/>
                          </a:solidFill>
                          <a:effectLst/>
                          <a:latin typeface="EYInterstate Light" panose="02000506000000020004" pitchFamily="2" charset="0"/>
                        </a:rPr>
                        <a:t>Sub total Deposits, Money Market Instruments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1" i="0" u="none" strike="noStrike" dirty="0">
                          <a:solidFill>
                            <a:schemeClr val="tx2"/>
                          </a:solidFill>
                          <a:effectLst/>
                          <a:latin typeface="EYInterstate Light" panose="02000506000000020004" pitchFamily="2" charset="0"/>
                        </a:rPr>
                        <a:t>                        142,779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1" i="0" u="none" strike="noStrike" dirty="0">
                          <a:solidFill>
                            <a:schemeClr val="tx2"/>
                          </a:solidFill>
                          <a:effectLst/>
                          <a:latin typeface="EYInterstate Light" panose="02000506000000020004" pitchFamily="2" charset="0"/>
                        </a:rPr>
                        <a:t>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1" i="0" u="none" strike="noStrike" dirty="0">
                          <a:solidFill>
                            <a:schemeClr val="tx2"/>
                          </a:solidFill>
                          <a:effectLst/>
                          <a:latin typeface="EYInterstate Light" panose="02000506000000020004" pitchFamily="2" charset="0"/>
                        </a:rPr>
                        <a:t>     106,103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1" i="0" u="none" strike="noStrike" dirty="0">
                          <a:solidFill>
                            <a:schemeClr val="tx2"/>
                          </a:solidFill>
                          <a:effectLst/>
                          <a:latin typeface="EYInterstate Light" panose="02000506000000020004" pitchFamily="2" charset="0"/>
                        </a:rPr>
                        <a:t>21%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27061223"/>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Debt Mutual fund</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1,217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0.2%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bg1"/>
                          </a:solidFill>
                          <a:effectLst/>
                          <a:latin typeface="EYInterstate Light" panose="02000506000000020004" pitchFamily="2" charset="0"/>
                        </a:rPr>
                        <a:t>          1,769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0.3%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036138"/>
                  </a:ext>
                </a:extLst>
              </a:tr>
              <a:tr h="218423">
                <a:tc>
                  <a:txBody>
                    <a:bodyPr/>
                    <a:lstStyle/>
                    <a:p>
                      <a:pPr algn="l" fontAlgn="b"/>
                      <a:r>
                        <a:rPr lang="en-GB" sz="1050" b="0" i="0" u="none" strike="noStrike">
                          <a:solidFill>
                            <a:schemeClr val="bg1"/>
                          </a:solidFill>
                          <a:effectLst/>
                          <a:latin typeface="EYInterstate Light" panose="02000506000000020004" pitchFamily="2" charset="0"/>
                        </a:rPr>
                        <a:t>Floating rate Notes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102,067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a:solidFill>
                            <a:schemeClr val="bg1"/>
                          </a:solidFill>
                          <a:effectLst/>
                          <a:latin typeface="EYInterstate Light" panose="02000506000000020004" pitchFamily="2" charset="0"/>
                        </a:rPr>
                        <a:t>17%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a:solidFill>
                            <a:schemeClr val="bg1"/>
                          </a:solidFill>
                          <a:effectLst/>
                          <a:latin typeface="EYInterstate Light" panose="02000506000000020004" pitchFamily="2" charset="0"/>
                        </a:rPr>
                        <a:t>       85,077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17%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56016974"/>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Corporate Bonds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a:solidFill>
                            <a:schemeClr val="bg1"/>
                          </a:solidFill>
                          <a:effectLst/>
                          <a:latin typeface="EYInterstate Light" panose="02000506000000020004" pitchFamily="2" charset="0"/>
                        </a:rPr>
                        <a:t>                        144,481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a:solidFill>
                            <a:schemeClr val="bg1"/>
                          </a:solidFill>
                          <a:effectLst/>
                          <a:latin typeface="EYInterstate Light" panose="02000506000000020004" pitchFamily="2" charset="0"/>
                        </a:rPr>
                        <a:t>25%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bg1"/>
                          </a:solidFill>
                          <a:effectLst/>
                          <a:latin typeface="EYInterstate Light" panose="02000506000000020004" pitchFamily="2" charset="0"/>
                        </a:rPr>
                        <a:t>     150,302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29%</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081834"/>
                  </a:ext>
                </a:extLst>
              </a:tr>
              <a:tr h="218423">
                <a:tc>
                  <a:txBody>
                    <a:bodyPr/>
                    <a:lstStyle/>
                    <a:p>
                      <a:pPr algn="l" fontAlgn="b"/>
                      <a:r>
                        <a:rPr lang="en-GB" sz="1050" b="0" i="0" u="none" strike="noStrike" dirty="0">
                          <a:solidFill>
                            <a:schemeClr val="bg1"/>
                          </a:solidFill>
                          <a:effectLst/>
                          <a:latin typeface="EYInterstate Light" panose="02000506000000020004" pitchFamily="2" charset="0"/>
                        </a:rPr>
                        <a:t>Supranational/Sovereign/Municipal/</a:t>
                      </a:r>
                      <a:r>
                        <a:rPr lang="en-GB" sz="1050" b="0" i="0" u="none" strike="noStrike" dirty="0" err="1">
                          <a:solidFill>
                            <a:schemeClr val="bg1"/>
                          </a:solidFill>
                          <a:effectLst/>
                          <a:latin typeface="EYInterstate Light" panose="02000506000000020004" pitchFamily="2" charset="0"/>
                        </a:rPr>
                        <a:t>Soverign</a:t>
                      </a:r>
                      <a:r>
                        <a:rPr lang="en-GB" sz="1050" b="0" i="0" u="none" strike="noStrike" dirty="0">
                          <a:solidFill>
                            <a:schemeClr val="bg1"/>
                          </a:solidFill>
                          <a:effectLst/>
                          <a:latin typeface="EYInterstate Light" panose="02000506000000020004" pitchFamily="2" charset="0"/>
                        </a:rPr>
                        <a:t> Agency</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bg1"/>
                          </a:solidFill>
                          <a:effectLst/>
                          <a:latin typeface="EYInterstate Light" panose="02000506000000020004" pitchFamily="2" charset="0"/>
                        </a:rPr>
                        <a:t>                        193,629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33%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bg1"/>
                          </a:solidFill>
                          <a:effectLst/>
                          <a:latin typeface="EYInterstate Light" panose="02000506000000020004" pitchFamily="2" charset="0"/>
                        </a:rPr>
                        <a:t>     167,720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bg1"/>
                          </a:solidFill>
                          <a:effectLst/>
                          <a:latin typeface="EYInterstate Light" panose="02000506000000020004" pitchFamily="2" charset="0"/>
                        </a:rPr>
                        <a:t>33%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9049253"/>
                  </a:ext>
                </a:extLst>
              </a:tr>
              <a:tr h="218423">
                <a:tc>
                  <a:txBody>
                    <a:bodyPr/>
                    <a:lstStyle/>
                    <a:p>
                      <a:pPr algn="l" fontAlgn="b"/>
                      <a:r>
                        <a:rPr lang="en-GB" sz="1050" b="1" i="1" u="none" strike="noStrike" dirty="0">
                          <a:solidFill>
                            <a:schemeClr val="tx2"/>
                          </a:solidFill>
                          <a:effectLst/>
                          <a:latin typeface="EYInterstate Light" panose="02000506000000020004" pitchFamily="2" charset="0"/>
                        </a:rPr>
                        <a:t>Sub total Debt Securities</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1" i="0" u="none" strike="noStrike" dirty="0">
                          <a:solidFill>
                            <a:schemeClr val="tx2"/>
                          </a:solidFill>
                          <a:effectLst/>
                          <a:latin typeface="EYInterstate Light" panose="02000506000000020004" pitchFamily="2" charset="0"/>
                        </a:rPr>
                        <a:t>                        441,394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1" i="0" u="none" strike="noStrike" dirty="0">
                          <a:solidFill>
                            <a:schemeClr val="tx2"/>
                          </a:solidFill>
                          <a:effectLst/>
                          <a:latin typeface="EYInterstate Light" panose="02000506000000020004" pitchFamily="2" charset="0"/>
                        </a:rPr>
                        <a:t>76%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1" i="0" u="none" strike="noStrike" dirty="0">
                          <a:solidFill>
                            <a:schemeClr val="tx2"/>
                          </a:solidFill>
                          <a:effectLst/>
                          <a:latin typeface="EYInterstate Light" panose="02000506000000020004" pitchFamily="2" charset="0"/>
                        </a:rPr>
                        <a:t>     404,868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1" i="0" u="none" strike="noStrike" dirty="0">
                          <a:solidFill>
                            <a:schemeClr val="tx2"/>
                          </a:solidFill>
                          <a:effectLst/>
                          <a:latin typeface="EYInterstate Light" panose="02000506000000020004" pitchFamily="2" charset="0"/>
                        </a:rPr>
                        <a:t>79%</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04508"/>
                  </a:ext>
                </a:extLst>
              </a:tr>
              <a:tr h="218423">
                <a:tc>
                  <a:txBody>
                    <a:bodyPr/>
                    <a:lstStyle/>
                    <a:p>
                      <a:pPr algn="l" fontAlgn="b"/>
                      <a:r>
                        <a:rPr lang="en-GB" sz="1050" b="0" i="0" u="none" strike="noStrike" dirty="0">
                          <a:solidFill>
                            <a:schemeClr val="tx2"/>
                          </a:solidFill>
                          <a:effectLst/>
                          <a:latin typeface="EYInterstate Light" panose="02000506000000020004" pitchFamily="2" charset="0"/>
                        </a:rPr>
                        <a:t>Total Portfolio</a:t>
                      </a:r>
                    </a:p>
                  </a:txBody>
                  <a:tcPr marL="45720" marR="4572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GB" sz="1050" b="0" i="0" u="none" strike="noStrike" dirty="0">
                          <a:solidFill>
                            <a:schemeClr val="tx2"/>
                          </a:solidFill>
                          <a:effectLst/>
                          <a:latin typeface="EYInterstate Light" panose="02000506000000020004" pitchFamily="2" charset="0"/>
                        </a:rPr>
                        <a:t>                        584,173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a:solidFill>
                            <a:schemeClr val="tx2"/>
                          </a:solidFill>
                          <a:effectLst/>
                          <a:latin typeface="EYInterstate Light" panose="02000506000000020004" pitchFamily="2" charset="0"/>
                        </a:rPr>
                        <a:t>100%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GB" sz="1050" b="0" i="0" u="none" strike="noStrike" dirty="0">
                          <a:solidFill>
                            <a:schemeClr val="tx2"/>
                          </a:solidFill>
                          <a:effectLst/>
                          <a:latin typeface="EYInterstate Light" panose="02000506000000020004" pitchFamily="2" charset="0"/>
                        </a:rPr>
                        <a:t>     510,971 </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GB" sz="1050" b="0" i="0" u="none" strike="noStrike" dirty="0">
                          <a:solidFill>
                            <a:schemeClr val="tx2"/>
                          </a:solidFill>
                          <a:effectLst/>
                          <a:latin typeface="EYInterstate Light" panose="02000506000000020004" pitchFamily="2" charset="0"/>
                        </a:rPr>
                        <a:t>100%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0161126"/>
                  </a:ext>
                </a:extLst>
              </a:tr>
            </a:tbl>
          </a:graphicData>
        </a:graphic>
      </p:graphicFrame>
      <p:sp>
        <p:nvSpPr>
          <p:cNvPr id="10" name="TextBox 9">
            <a:extLst>
              <a:ext uri="{FF2B5EF4-FFF2-40B4-BE49-F238E27FC236}">
                <a16:creationId xmlns:a16="http://schemas.microsoft.com/office/drawing/2014/main" id="{5AA45B61-7585-4DA6-B3C5-5C6BDF340CA4}"/>
              </a:ext>
            </a:extLst>
          </p:cNvPr>
          <p:cNvSpPr txBox="1"/>
          <p:nvPr/>
        </p:nvSpPr>
        <p:spPr>
          <a:xfrm>
            <a:off x="545589" y="860262"/>
            <a:ext cx="5550410" cy="369332"/>
          </a:xfrm>
          <a:prstGeom prst="rect">
            <a:avLst/>
          </a:prstGeom>
          <a:no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300"/>
              </a:spcAft>
              <a:buClr>
                <a:srgbClr val="FFD200"/>
              </a:buClr>
              <a:buSzPct val="70000"/>
              <a:buFontTx/>
              <a:buNone/>
              <a:tabLst/>
              <a:defRPr/>
            </a:pPr>
            <a:r>
              <a:rPr kumimoji="0" lang="en-GB" b="1" i="0" u="none" strike="noStrike" kern="1200" cap="none" spc="0" normalizeH="0" baseline="0" noProof="0" dirty="0">
                <a:ln>
                  <a:noFill/>
                </a:ln>
                <a:solidFill>
                  <a:schemeClr val="bg1"/>
                </a:solidFill>
                <a:effectLst/>
                <a:uLnTx/>
                <a:uFillTx/>
                <a:latin typeface="EYInterstate Light"/>
                <a:ea typeface="+mn-ea"/>
                <a:cs typeface="Times New Roman"/>
              </a:rPr>
              <a:t>Portfolio Status Comparison</a:t>
            </a:r>
            <a:endParaRPr kumimoji="0" lang="en-GB" b="0" i="0" u="none" strike="noStrike" kern="1200" cap="none" spc="0" normalizeH="0" baseline="0" noProof="0" dirty="0">
              <a:ln>
                <a:noFill/>
              </a:ln>
              <a:solidFill>
                <a:schemeClr val="bg1"/>
              </a:solidFill>
              <a:effectLst/>
              <a:uLnTx/>
              <a:uFillTx/>
              <a:latin typeface="EYInterstate Light"/>
              <a:ea typeface="+mn-ea"/>
              <a:cs typeface="Times New Roman"/>
            </a:endParaRPr>
          </a:p>
        </p:txBody>
      </p:sp>
    </p:spTree>
    <p:extLst>
      <p:ext uri="{BB962C8B-B14F-4D97-AF65-F5344CB8AC3E}">
        <p14:creationId xmlns:p14="http://schemas.microsoft.com/office/powerpoint/2010/main" val="28037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Others</a:t>
            </a:r>
            <a:endParaRPr lang="fr-CA" sz="2000" spc="5" dirty="0">
              <a:solidFill>
                <a:srgbClr val="FFE600"/>
              </a:solidFill>
              <a:cs typeface="EYInterstate-Light"/>
            </a:endParaRPr>
          </a:p>
        </p:txBody>
      </p:sp>
      <p:pic>
        <p:nvPicPr>
          <p:cNvPr id="3" name="Picture 2">
            <a:extLst>
              <a:ext uri="{FF2B5EF4-FFF2-40B4-BE49-F238E27FC236}">
                <a16:creationId xmlns:a16="http://schemas.microsoft.com/office/drawing/2014/main" id="{C772188A-9728-4D29-9E50-8931303E5CEC}"/>
              </a:ext>
            </a:extLst>
          </p:cNvPr>
          <p:cNvPicPr>
            <a:picLocks noChangeAspect="1"/>
          </p:cNvPicPr>
          <p:nvPr/>
        </p:nvPicPr>
        <p:blipFill>
          <a:blip r:embed="rId4"/>
          <a:stretch>
            <a:fillRect/>
          </a:stretch>
        </p:blipFill>
        <p:spPr>
          <a:xfrm>
            <a:off x="504155" y="1082628"/>
            <a:ext cx="11249025" cy="5620565"/>
          </a:xfrm>
          <a:prstGeom prst="rect">
            <a:avLst/>
          </a:prstGeom>
        </p:spPr>
      </p:pic>
    </p:spTree>
    <p:extLst>
      <p:ext uri="{BB962C8B-B14F-4D97-AF65-F5344CB8AC3E}">
        <p14:creationId xmlns:p14="http://schemas.microsoft.com/office/powerpoint/2010/main" val="132848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cs typeface="EYInterstate-Light"/>
              </a:rPr>
              <a:t>Others</a:t>
            </a:r>
            <a:endParaRPr lang="fr-CA" sz="2000" spc="5" dirty="0">
              <a:cs typeface="EYInterstate-Light"/>
            </a:endParaRPr>
          </a:p>
        </p:txBody>
      </p:sp>
      <p:graphicFrame>
        <p:nvGraphicFramePr>
          <p:cNvPr id="5" name="Chart 4">
            <a:extLst>
              <a:ext uri="{FF2B5EF4-FFF2-40B4-BE49-F238E27FC236}">
                <a16:creationId xmlns:a16="http://schemas.microsoft.com/office/drawing/2014/main" id="{590B944B-75B9-4C0C-943A-E167014D0F90}"/>
              </a:ext>
            </a:extLst>
          </p:cNvPr>
          <p:cNvGraphicFramePr>
            <a:graphicFrameLocks/>
          </p:cNvGraphicFramePr>
          <p:nvPr>
            <p:extLst>
              <p:ext uri="{D42A27DB-BD31-4B8C-83A1-F6EECF244321}">
                <p14:modId xmlns:p14="http://schemas.microsoft.com/office/powerpoint/2010/main" val="2089863926"/>
              </p:ext>
            </p:extLst>
          </p:nvPr>
        </p:nvGraphicFramePr>
        <p:xfrm>
          <a:off x="2908300" y="939800"/>
          <a:ext cx="7746999" cy="52958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812D5CC4-3E7E-4145-A1A1-E5EEDDED1F12}"/>
              </a:ext>
            </a:extLst>
          </p:cNvPr>
          <p:cNvGraphicFramePr>
            <a:graphicFrameLocks noGrp="1"/>
          </p:cNvGraphicFramePr>
          <p:nvPr>
            <p:extLst>
              <p:ext uri="{D42A27DB-BD31-4B8C-83A1-F6EECF244321}">
                <p14:modId xmlns:p14="http://schemas.microsoft.com/office/powerpoint/2010/main" val="3290652784"/>
              </p:ext>
            </p:extLst>
          </p:nvPr>
        </p:nvGraphicFramePr>
        <p:xfrm>
          <a:off x="454027" y="3961468"/>
          <a:ext cx="3609975" cy="326560"/>
        </p:xfrm>
        <a:graphic>
          <a:graphicData uri="http://schemas.openxmlformats.org/drawingml/2006/table">
            <a:tbl>
              <a:tblPr/>
              <a:tblGrid>
                <a:gridCol w="721995">
                  <a:extLst>
                    <a:ext uri="{9D8B030D-6E8A-4147-A177-3AD203B41FA5}">
                      <a16:colId xmlns:a16="http://schemas.microsoft.com/office/drawing/2014/main" val="2675028688"/>
                    </a:ext>
                  </a:extLst>
                </a:gridCol>
                <a:gridCol w="721995">
                  <a:extLst>
                    <a:ext uri="{9D8B030D-6E8A-4147-A177-3AD203B41FA5}">
                      <a16:colId xmlns:a16="http://schemas.microsoft.com/office/drawing/2014/main" val="3680918096"/>
                    </a:ext>
                  </a:extLst>
                </a:gridCol>
                <a:gridCol w="721995">
                  <a:extLst>
                    <a:ext uri="{9D8B030D-6E8A-4147-A177-3AD203B41FA5}">
                      <a16:colId xmlns:a16="http://schemas.microsoft.com/office/drawing/2014/main" val="1251326325"/>
                    </a:ext>
                  </a:extLst>
                </a:gridCol>
                <a:gridCol w="721995">
                  <a:extLst>
                    <a:ext uri="{9D8B030D-6E8A-4147-A177-3AD203B41FA5}">
                      <a16:colId xmlns:a16="http://schemas.microsoft.com/office/drawing/2014/main" val="860479321"/>
                    </a:ext>
                  </a:extLst>
                </a:gridCol>
                <a:gridCol w="721995">
                  <a:extLst>
                    <a:ext uri="{9D8B030D-6E8A-4147-A177-3AD203B41FA5}">
                      <a16:colId xmlns:a16="http://schemas.microsoft.com/office/drawing/2014/main" val="173871360"/>
                    </a:ext>
                  </a:extLst>
                </a:gridCol>
              </a:tblGrid>
              <a:tr h="115401">
                <a:tc>
                  <a:txBody>
                    <a:bodyPr/>
                    <a:lstStyle/>
                    <a:p>
                      <a:pPr algn="ctr" fontAlgn="ctr"/>
                      <a:r>
                        <a:rPr lang="en-GB" sz="900" b="1" i="0" u="none" strike="noStrike">
                          <a:solidFill>
                            <a:srgbClr val="000000"/>
                          </a:solidFill>
                          <a:effectLst/>
                          <a:latin typeface="EYInterstate Light" panose="02000506000000020004" pitchFamily="2"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ctr"/>
                      <a:r>
                        <a:rPr lang="en-GB" sz="900" b="1" i="0" u="none" strike="noStrike">
                          <a:solidFill>
                            <a:srgbClr val="000000"/>
                          </a:solidFill>
                          <a:effectLst/>
                          <a:latin typeface="EYInterstate Light" panose="02000506000000020004" pitchFamily="2"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GB" sz="900" b="1" i="0" u="none" strike="noStrike">
                          <a:solidFill>
                            <a:srgbClr val="000000"/>
                          </a:solidFill>
                          <a:effectLst/>
                          <a:latin typeface="EYInterstate Light" panose="02000506000000020004" pitchFamily="2"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ctr"/>
                      <a:r>
                        <a:rPr lang="en-GB" sz="900" b="1" i="0" u="none" strike="noStrike" dirty="0">
                          <a:solidFill>
                            <a:srgbClr val="000000"/>
                          </a:solidFill>
                          <a:effectLst/>
                          <a:latin typeface="EYInterstate Light" panose="02000506000000020004" pitchFamily="2"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FF00"/>
                    </a:solidFill>
                  </a:tcPr>
                </a:tc>
                <a:tc>
                  <a:txBody>
                    <a:bodyPr/>
                    <a:lstStyle/>
                    <a:p>
                      <a:pPr algn="ctr" fontAlgn="ctr"/>
                      <a:r>
                        <a:rPr lang="en-GB" sz="900" b="1" i="0" u="none" strike="noStrike" dirty="0">
                          <a:solidFill>
                            <a:schemeClr val="tx2"/>
                          </a:solidFill>
                          <a:effectLst/>
                          <a:latin typeface="EYInterstate Light" panose="02000506000000020004" pitchFamily="2"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33CC"/>
                    </a:solidFill>
                  </a:tcPr>
                </a:tc>
                <a:extLst>
                  <a:ext uri="{0D108BD9-81ED-4DB2-BD59-A6C34878D82A}">
                    <a16:rowId xmlns:a16="http://schemas.microsoft.com/office/drawing/2014/main" val="2266053132"/>
                  </a:ext>
                </a:extLst>
              </a:tr>
              <a:tr h="183050">
                <a:tc>
                  <a:txBody>
                    <a:bodyPr/>
                    <a:lstStyle/>
                    <a:p>
                      <a:pPr algn="ctr" fontAlgn="ctr"/>
                      <a:r>
                        <a:rPr lang="en-GB" sz="800" b="1" i="0" u="none" strike="noStrike" dirty="0">
                          <a:solidFill>
                            <a:srgbClr val="000000"/>
                          </a:solidFill>
                          <a:effectLst/>
                          <a:latin typeface="EYInterstate Light" panose="02000506000000020004" pitchFamily="2" charset="0"/>
                        </a:rPr>
                        <a:t>Not in place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800" b="1" i="0" u="none" strike="noStrike" dirty="0">
                          <a:solidFill>
                            <a:srgbClr val="000000"/>
                          </a:solidFill>
                          <a:effectLst/>
                          <a:latin typeface="EYInterstate Light" panose="02000506000000020004" pitchFamily="2" charset="0"/>
                        </a:rPr>
                        <a:t>Discussing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800" b="1" i="0" u="none" strike="noStrike">
                          <a:solidFill>
                            <a:srgbClr val="000000"/>
                          </a:solidFill>
                          <a:effectLst/>
                          <a:latin typeface="EYInterstate Light" panose="02000506000000020004" pitchFamily="2" charset="0"/>
                        </a:rPr>
                        <a:t>Planning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800" b="1" i="0" u="none" strike="noStrike" dirty="0">
                          <a:solidFill>
                            <a:srgbClr val="000000"/>
                          </a:solidFill>
                          <a:effectLst/>
                          <a:latin typeface="EYInterstate Light" panose="02000506000000020004" pitchFamily="2" charset="0"/>
                        </a:rPr>
                        <a:t>Implementing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n-GB" sz="800" b="1" i="0" u="none" strike="noStrike" dirty="0">
                          <a:solidFill>
                            <a:schemeClr val="tx2"/>
                          </a:solidFill>
                          <a:effectLst/>
                          <a:latin typeface="EYInterstate Light" panose="02000506000000020004" pitchFamily="2" charset="0"/>
                        </a:rPr>
                        <a:t>Active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33CC"/>
                    </a:solidFill>
                  </a:tcPr>
                </a:tc>
                <a:extLst>
                  <a:ext uri="{0D108BD9-81ED-4DB2-BD59-A6C34878D82A}">
                    <a16:rowId xmlns:a16="http://schemas.microsoft.com/office/drawing/2014/main" val="3089853103"/>
                  </a:ext>
                </a:extLst>
              </a:tr>
            </a:tbl>
          </a:graphicData>
        </a:graphic>
      </p:graphicFrame>
    </p:spTree>
    <p:extLst>
      <p:ext uri="{BB962C8B-B14F-4D97-AF65-F5344CB8AC3E}">
        <p14:creationId xmlns:p14="http://schemas.microsoft.com/office/powerpoint/2010/main" val="76885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cs typeface="EYInterstate-Light"/>
              </a:rPr>
              <a:t>Others</a:t>
            </a:r>
            <a:endParaRPr lang="fr-CA" sz="2000" spc="5" dirty="0">
              <a:cs typeface="EYInterstate-Light"/>
            </a:endParaRPr>
          </a:p>
        </p:txBody>
      </p:sp>
      <p:sp>
        <p:nvSpPr>
          <p:cNvPr id="7" name="TextBox 6">
            <a:extLst>
              <a:ext uri="{FF2B5EF4-FFF2-40B4-BE49-F238E27FC236}">
                <a16:creationId xmlns:a16="http://schemas.microsoft.com/office/drawing/2014/main" id="{754AB2E5-4741-A87E-7EC1-2DCDC349A0AB}"/>
              </a:ext>
            </a:extLst>
          </p:cNvPr>
          <p:cNvSpPr txBox="1"/>
          <p:nvPr/>
        </p:nvSpPr>
        <p:spPr>
          <a:xfrm>
            <a:off x="609597" y="699210"/>
            <a:ext cx="11359489" cy="521995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sz="1600" dirty="0">
                <a:solidFill>
                  <a:schemeClr val="bg1"/>
                </a:solidFill>
              </a:rPr>
              <a:t>Box Plots </a:t>
            </a:r>
          </a:p>
          <a:p>
            <a:pPr marL="285750" indent="-285750">
              <a:lnSpc>
                <a:spcPct val="150000"/>
              </a:lnSpc>
              <a:buFont typeface="Wingdings" panose="05000000000000000000" pitchFamily="2" charset="2"/>
              <a:buChar char="Ø"/>
            </a:pPr>
            <a:r>
              <a:rPr lang="en-IN" sz="1600" dirty="0">
                <a:solidFill>
                  <a:schemeClr val="bg1"/>
                </a:solidFill>
              </a:rPr>
              <a:t>Radar Polygon</a:t>
            </a:r>
          </a:p>
          <a:p>
            <a:pPr marL="285750" indent="-285750">
              <a:lnSpc>
                <a:spcPct val="150000"/>
              </a:lnSpc>
              <a:buFont typeface="Wingdings" panose="05000000000000000000" pitchFamily="2" charset="2"/>
              <a:buChar char="Ø"/>
            </a:pPr>
            <a:r>
              <a:rPr lang="en-GB" sz="1600" u="none" dirty="0">
                <a:solidFill>
                  <a:schemeClr val="bg1"/>
                </a:solidFill>
                <a:hlinkClick r:id="rId4">
                  <a:extLst>
                    <a:ext uri="{A12FA001-AC4F-418D-AE19-62706E023703}">
                      <ahyp:hlinkClr xmlns:ahyp="http://schemas.microsoft.com/office/drawing/2018/hyperlinkcolor" val="tx"/>
                    </a:ext>
                  </a:extLst>
                </a:hlinkClick>
              </a:rPr>
              <a:t>Half Donut Chart</a:t>
            </a:r>
            <a:endParaRPr lang="en-IN" sz="1600" u="none" dirty="0">
              <a:solidFill>
                <a:schemeClr val="bg1"/>
              </a:solidFill>
            </a:endParaRPr>
          </a:p>
          <a:p>
            <a:pPr marL="285750" indent="-285750">
              <a:lnSpc>
                <a:spcPct val="150000"/>
              </a:lnSpc>
              <a:buFont typeface="Wingdings" panose="05000000000000000000" pitchFamily="2" charset="2"/>
              <a:buChar char="Ø"/>
            </a:pPr>
            <a:r>
              <a:rPr lang="en-IN" sz="1600" dirty="0">
                <a:solidFill>
                  <a:schemeClr val="bg1"/>
                </a:solidFill>
              </a:rPr>
              <a:t>Histogram </a:t>
            </a:r>
          </a:p>
          <a:p>
            <a:pPr marL="285750" indent="-285750">
              <a:lnSpc>
                <a:spcPct val="150000"/>
              </a:lnSpc>
              <a:buFont typeface="Wingdings" panose="05000000000000000000" pitchFamily="2" charset="2"/>
              <a:buChar char="Ø"/>
            </a:pPr>
            <a:r>
              <a:rPr lang="en-IN" sz="1600" dirty="0">
                <a:solidFill>
                  <a:schemeClr val="bg1"/>
                </a:solidFill>
              </a:rPr>
              <a:t>Combo Charts </a:t>
            </a:r>
          </a:p>
          <a:p>
            <a:pPr marL="285750" indent="-285750">
              <a:lnSpc>
                <a:spcPct val="150000"/>
              </a:lnSpc>
              <a:buFont typeface="Wingdings" panose="05000000000000000000" pitchFamily="2" charset="2"/>
              <a:buChar char="Ø"/>
            </a:pPr>
            <a:r>
              <a:rPr lang="en-IN" sz="1600" dirty="0" err="1">
                <a:solidFill>
                  <a:schemeClr val="bg1"/>
                </a:solidFill>
              </a:rPr>
              <a:t>Chropleth</a:t>
            </a:r>
            <a:r>
              <a:rPr lang="en-IN" sz="1600" dirty="0">
                <a:solidFill>
                  <a:schemeClr val="bg1"/>
                </a:solidFill>
              </a:rPr>
              <a:t> maps </a:t>
            </a:r>
          </a:p>
          <a:p>
            <a:pPr marL="285750" indent="-285750">
              <a:lnSpc>
                <a:spcPct val="150000"/>
              </a:lnSpc>
              <a:buFont typeface="Wingdings" panose="05000000000000000000" pitchFamily="2" charset="2"/>
              <a:buChar char="Ø"/>
            </a:pPr>
            <a:r>
              <a:rPr lang="en-IN" sz="1600" dirty="0">
                <a:solidFill>
                  <a:schemeClr val="bg1"/>
                </a:solidFill>
              </a:rPr>
              <a:t>Density Plots </a:t>
            </a:r>
          </a:p>
          <a:p>
            <a:pPr marL="285750" indent="-285750">
              <a:lnSpc>
                <a:spcPct val="150000"/>
              </a:lnSpc>
              <a:buFont typeface="Wingdings" panose="05000000000000000000" pitchFamily="2" charset="2"/>
              <a:buChar char="Ø"/>
            </a:pPr>
            <a:r>
              <a:rPr lang="en-IN" sz="1600" dirty="0">
                <a:solidFill>
                  <a:schemeClr val="bg1"/>
                </a:solidFill>
              </a:rPr>
              <a:t>Candle Stick Charts </a:t>
            </a:r>
          </a:p>
          <a:p>
            <a:pPr marL="285750" indent="-285750">
              <a:lnSpc>
                <a:spcPct val="150000"/>
              </a:lnSpc>
              <a:buFont typeface="Wingdings" panose="05000000000000000000" pitchFamily="2" charset="2"/>
              <a:buChar char="Ø"/>
            </a:pPr>
            <a:r>
              <a:rPr lang="en-IN" sz="1600" dirty="0">
                <a:solidFill>
                  <a:schemeClr val="bg1"/>
                </a:solidFill>
              </a:rPr>
              <a:t>Gant Chart </a:t>
            </a:r>
          </a:p>
          <a:p>
            <a:pPr marL="285750" indent="-285750">
              <a:lnSpc>
                <a:spcPct val="150000"/>
              </a:lnSpc>
              <a:buFont typeface="Wingdings" panose="05000000000000000000" pitchFamily="2" charset="2"/>
              <a:buChar char="Ø"/>
            </a:pPr>
            <a:r>
              <a:rPr lang="en-IN" sz="1600" dirty="0">
                <a:solidFill>
                  <a:schemeClr val="bg1"/>
                </a:solidFill>
              </a:rPr>
              <a:t>Flow Chart </a:t>
            </a:r>
          </a:p>
          <a:p>
            <a:pPr marL="285750" indent="-285750" algn="l">
              <a:lnSpc>
                <a:spcPct val="150000"/>
              </a:lnSpc>
              <a:buFont typeface="Wingdings" panose="05000000000000000000" pitchFamily="2" charset="2"/>
              <a:buChar char="Ø"/>
            </a:pPr>
            <a:r>
              <a:rPr lang="en-GB" sz="1600" b="1" i="0" dirty="0">
                <a:solidFill>
                  <a:schemeClr val="bg1"/>
                </a:solidFill>
                <a:effectLst/>
              </a:rPr>
              <a:t>Tree Chart  - </a:t>
            </a:r>
            <a:r>
              <a:rPr lang="en-GB" sz="1600" b="0" i="0" dirty="0">
                <a:solidFill>
                  <a:schemeClr val="bg1"/>
                </a:solidFill>
                <a:effectLst/>
              </a:rPr>
              <a:t>The main idea in a tree chart is to visualize data as parts of a whole inside a category.</a:t>
            </a:r>
          </a:p>
          <a:p>
            <a:pPr marL="285750" indent="-285750" algn="l">
              <a:lnSpc>
                <a:spcPct val="150000"/>
              </a:lnSpc>
              <a:buFont typeface="Wingdings" panose="05000000000000000000" pitchFamily="2" charset="2"/>
              <a:buChar char="Ø"/>
            </a:pPr>
            <a:r>
              <a:rPr lang="en-GB" sz="1600" b="0" i="0" dirty="0">
                <a:solidFill>
                  <a:schemeClr val="bg1"/>
                </a:solidFill>
                <a:effectLst/>
              </a:rPr>
              <a:t>Check others here - https://visme.co/blog/data-visualization-types/ </a:t>
            </a:r>
            <a:endParaRPr lang="en-GB" sz="1600" b="1" i="0" dirty="0">
              <a:solidFill>
                <a:schemeClr val="bg1"/>
              </a:solidFill>
              <a:effectLst/>
            </a:endParaRPr>
          </a:p>
          <a:p>
            <a:pPr marL="285750" indent="-285750">
              <a:lnSpc>
                <a:spcPct val="150000"/>
              </a:lnSpc>
              <a:buFont typeface="Wingdings" panose="05000000000000000000" pitchFamily="2" charset="2"/>
              <a:buChar char="Ø"/>
            </a:pPr>
            <a:r>
              <a:rPr lang="en-GB" sz="1600" dirty="0">
                <a:solidFill>
                  <a:schemeClr val="bg1"/>
                </a:solidFill>
              </a:rPr>
              <a:t>Check this data  Visualization Catalogue : https://datavizcatalogue.com/</a:t>
            </a:r>
            <a:br>
              <a:rPr lang="en-GB" sz="1600" dirty="0">
                <a:solidFill>
                  <a:schemeClr val="bg1"/>
                </a:solidFill>
              </a:rPr>
            </a:br>
            <a:endParaRPr lang="en-IN" sz="1600" dirty="0">
              <a:solidFill>
                <a:schemeClr val="bg1"/>
              </a:solidFill>
            </a:endParaRPr>
          </a:p>
        </p:txBody>
      </p:sp>
    </p:spTree>
    <p:extLst>
      <p:ext uri="{BB962C8B-B14F-4D97-AF65-F5344CB8AC3E}">
        <p14:creationId xmlns:p14="http://schemas.microsoft.com/office/powerpoint/2010/main" val="177145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descr="This is quote slide.&#10;Quote can be written in Georgia Font following the name of the leader/person of whom the quote is being use and their Job title.">
            <a:extLst>
              <a:ext uri="{FF2B5EF4-FFF2-40B4-BE49-F238E27FC236}">
                <a16:creationId xmlns:a16="http://schemas.microsoft.com/office/drawing/2014/main" id="{3AB0C134-CFC7-4183-8D4F-1259F76A1529}"/>
              </a:ext>
            </a:extLst>
          </p:cNvPr>
          <p:cNvSpPr txBox="1">
            <a:spLocks/>
          </p:cNvSpPr>
          <p:nvPr/>
        </p:nvSpPr>
        <p:spPr>
          <a:xfrm>
            <a:off x="673373" y="2527235"/>
            <a:ext cx="3550988" cy="1799063"/>
          </a:xfrm>
          <a:prstGeom prst="rect">
            <a:avLst/>
          </a:prstGeom>
        </p:spPr>
        <p:txBody>
          <a:bodyPr vert="horz" lIns="89953" tIns="46776" rIns="89953" bIns="46776" rtlCol="0" anchor="t" anchorCtr="0">
            <a:normAutofit/>
          </a:bodyPr>
          <a:lstStyle>
            <a:lvl1pPr marL="0" indent="0" algn="l" defTabSz="914400" rtl="0" eaLnBrk="1" latinLnBrk="0" hangingPunct="1">
              <a:spcBef>
                <a:spcPct val="20000"/>
              </a:spcBef>
              <a:buClr>
                <a:schemeClr val="tx2"/>
              </a:buClr>
              <a:buSzPct val="70000"/>
              <a:buFont typeface="Arial" pitchFamily="34" charset="0"/>
              <a:buNone/>
              <a:defRPr lang="en-US" sz="2800" kern="1200" dirty="0" smtClean="0">
                <a:solidFill>
                  <a:schemeClr val="bg1"/>
                </a:solidFill>
                <a:latin typeface="Georgia" panose="02040502050405020303" pitchFamily="18"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2799" b="0" i="0" u="none" strike="noStrike" kern="120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4" name="Text Placeholder 1">
            <a:extLst>
              <a:ext uri="{FF2B5EF4-FFF2-40B4-BE49-F238E27FC236}">
                <a16:creationId xmlns:a16="http://schemas.microsoft.com/office/drawing/2014/main" id="{142B88C4-58B9-4D88-A6DD-E15086604774}"/>
              </a:ext>
            </a:extLst>
          </p:cNvPr>
          <p:cNvSpPr txBox="1">
            <a:spLocks/>
          </p:cNvSpPr>
          <p:nvPr/>
        </p:nvSpPr>
        <p:spPr>
          <a:xfrm>
            <a:off x="196006" y="567604"/>
            <a:ext cx="3243943" cy="707741"/>
          </a:xfrm>
          <a:prstGeom prst="rect">
            <a:avLst/>
          </a:prstGeom>
        </p:spPr>
        <p:txBody>
          <a:bodyPr vert="horz" lIns="0" tIns="0" rIns="0" bIns="0" rtlCol="0" anchor="b" anchorCtr="0">
            <a:noAutofit/>
          </a:bodyPr>
          <a:lstStyle>
            <a:lvl1pPr marL="324000" indent="-324000" algn="l" defTabSz="914400" rtl="0" eaLnBrk="1" latinLnBrk="0" hangingPunct="1">
              <a:spcBef>
                <a:spcPct val="20000"/>
              </a:spcBef>
              <a:buClr>
                <a:srgbClr val="FFD200"/>
              </a:buClr>
              <a:buSzPct val="70000"/>
              <a:buFont typeface="Arial" pitchFamily="34" charset="0"/>
              <a:buChar char="►"/>
              <a:defRPr sz="1600" kern="1200">
                <a:solidFill>
                  <a:schemeClr val="bg1"/>
                </a:solidFill>
                <a:latin typeface="+mn-lt"/>
                <a:ea typeface="+mn-ea"/>
                <a:cs typeface="+mn-cs"/>
              </a:defRPr>
            </a:lvl1pPr>
            <a:lvl2pPr marL="648000" indent="-324000"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mn-lt"/>
                <a:ea typeface="+mn-ea"/>
                <a:cs typeface="+mn-cs"/>
              </a:defRPr>
            </a:lvl2pPr>
            <a:lvl3pPr marL="972000" indent="-324000" algn="l" defTabSz="914400" rtl="0" eaLnBrk="1" latinLnBrk="0" hangingPunct="1">
              <a:spcBef>
                <a:spcPct val="20000"/>
              </a:spcBef>
              <a:buClr>
                <a:srgbClr val="FFD200"/>
              </a:buClr>
              <a:buSzPct val="70000"/>
              <a:buFont typeface="Arial" pitchFamily="34" charset="0"/>
              <a:buChar char="►"/>
              <a:defRPr sz="1200" kern="1200">
                <a:solidFill>
                  <a:schemeClr val="bg1"/>
                </a:solidFill>
                <a:latin typeface="+mn-lt"/>
                <a:ea typeface="+mn-ea"/>
                <a:cs typeface="+mn-cs"/>
              </a:defRPr>
            </a:lvl3pPr>
            <a:lvl4pPr marL="1296000" indent="-324000" algn="l" defTabSz="914400" rtl="0" eaLnBrk="1" latinLnBrk="0" hangingPunct="1">
              <a:spcBef>
                <a:spcPct val="20000"/>
              </a:spcBef>
              <a:buClr>
                <a:srgbClr val="FFD200"/>
              </a:buClr>
              <a:buSzPct val="70000"/>
              <a:buFont typeface="Arial" pitchFamily="34" charset="0"/>
              <a:buChar char="►"/>
              <a:defRPr sz="1100" kern="1200">
                <a:solidFill>
                  <a:schemeClr val="bg1"/>
                </a:solidFill>
                <a:latin typeface="+mn-lt"/>
                <a:ea typeface="+mn-ea"/>
                <a:cs typeface="+mn-cs"/>
              </a:defRPr>
            </a:lvl4pPr>
            <a:lvl5pPr marL="1620000" indent="-324000" algn="l" defTabSz="914400" rtl="0" eaLnBrk="1" latinLnBrk="0" hangingPunct="1">
              <a:spcBef>
                <a:spcPct val="20000"/>
              </a:spcBef>
              <a:buClr>
                <a:srgbClr val="FFD200"/>
              </a:buClr>
              <a:buSzPct val="70000"/>
              <a:buFont typeface="Arial" pitchFamily="34" charset="0"/>
              <a:buChar char="►"/>
              <a:defRPr sz="11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FFD200"/>
              </a:buClr>
              <a:buSzPct val="70000"/>
              <a:buFont typeface="Arial" pitchFamily="34" charset="0"/>
              <a:buNone/>
              <a:tabLst/>
              <a:defRPr/>
            </a:pPr>
            <a:r>
              <a:rPr kumimoji="0" lang="en-US" sz="4800" b="0" i="0" u="none" strike="noStrike" kern="1200" cap="none" spc="0" normalizeH="0" baseline="0" noProof="0" dirty="0">
                <a:ln>
                  <a:noFill/>
                </a:ln>
                <a:solidFill>
                  <a:srgbClr val="FFFFFF"/>
                </a:solidFill>
                <a:effectLst/>
                <a:uLnTx/>
                <a:uFillTx/>
                <a:latin typeface="Arial"/>
                <a:ea typeface="+mn-ea"/>
                <a:cs typeface="+mn-cs"/>
              </a:rPr>
              <a:t>Overview</a:t>
            </a:r>
          </a:p>
        </p:txBody>
      </p:sp>
      <p:graphicFrame>
        <p:nvGraphicFramePr>
          <p:cNvPr id="7" name="Table 6">
            <a:extLst>
              <a:ext uri="{FF2B5EF4-FFF2-40B4-BE49-F238E27FC236}">
                <a16:creationId xmlns:a16="http://schemas.microsoft.com/office/drawing/2014/main" id="{C9FFF58D-60B4-4FA1-9479-6BAF351FB40A}"/>
              </a:ext>
            </a:extLst>
          </p:cNvPr>
          <p:cNvGraphicFramePr>
            <a:graphicFrameLocks noGrp="1"/>
          </p:cNvGraphicFramePr>
          <p:nvPr>
            <p:extLst>
              <p:ext uri="{D42A27DB-BD31-4B8C-83A1-F6EECF244321}">
                <p14:modId xmlns:p14="http://schemas.microsoft.com/office/powerpoint/2010/main" val="4290133045"/>
              </p:ext>
            </p:extLst>
          </p:nvPr>
        </p:nvGraphicFramePr>
        <p:xfrm>
          <a:off x="196007" y="1351544"/>
          <a:ext cx="5829408" cy="3689412"/>
        </p:xfrm>
        <a:graphic>
          <a:graphicData uri="http://schemas.openxmlformats.org/drawingml/2006/table">
            <a:tbl>
              <a:tblPr>
                <a:tableStyleId>{5C22544A-7EE6-4342-B048-85BDC9FD1C3A}</a:tableStyleId>
              </a:tblPr>
              <a:tblGrid>
                <a:gridCol w="418479">
                  <a:extLst>
                    <a:ext uri="{9D8B030D-6E8A-4147-A177-3AD203B41FA5}">
                      <a16:colId xmlns:a16="http://schemas.microsoft.com/office/drawing/2014/main" val="136093043"/>
                    </a:ext>
                  </a:extLst>
                </a:gridCol>
                <a:gridCol w="5410929">
                  <a:extLst>
                    <a:ext uri="{9D8B030D-6E8A-4147-A177-3AD203B41FA5}">
                      <a16:colId xmlns:a16="http://schemas.microsoft.com/office/drawing/2014/main" val="1939189386"/>
                    </a:ext>
                  </a:extLst>
                </a:gridCol>
              </a:tblGrid>
              <a:tr h="350494">
                <a:tc gridSpan="2">
                  <a:txBody>
                    <a:bodyPr/>
                    <a:lstStyle/>
                    <a:p>
                      <a:pPr algn="l" fontAlgn="b"/>
                      <a:r>
                        <a:rPr lang="en-GB" sz="1600" b="1" i="0" u="none" strike="noStrike" dirty="0">
                          <a:solidFill>
                            <a:schemeClr val="bg1"/>
                          </a:solidFill>
                          <a:effectLst/>
                          <a:latin typeface="EYInterstate Light"/>
                        </a:rPr>
                        <a:t>Section Details</a:t>
                      </a: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GB" sz="1600" b="1" i="0" u="none" strike="noStrike">
                        <a:solidFill>
                          <a:schemeClr val="tx2"/>
                        </a:solidFill>
                        <a:effectLst/>
                        <a:latin typeface="EYInterstate Light" panose="02000506000000020004" pitchFamily="2" charset="0"/>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832721"/>
                  </a:ext>
                </a:extLst>
              </a:tr>
              <a:tr h="350494">
                <a:tc>
                  <a:txBody>
                    <a:bodyPr/>
                    <a:lstStyle/>
                    <a:p>
                      <a:pPr algn="ctr" fontAlgn="b"/>
                      <a:endParaRPr lang="en-GB" sz="1600" b="1"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GB" sz="1400" b="1" i="0" u="none" strike="noStrike" dirty="0">
                          <a:solidFill>
                            <a:schemeClr val="accent5"/>
                          </a:solidFill>
                          <a:effectLst/>
                          <a:latin typeface="+mn-lt"/>
                        </a:rPr>
                        <a:t>BLENDING THE ART OF DESIGN WITH THE SCIENCE OF DATA</a:t>
                      </a:r>
                      <a:endParaRPr lang="en-GB" sz="1400" b="1" i="0" u="none" strike="noStrike" dirty="0">
                        <a:solidFill>
                          <a:schemeClr val="accent5"/>
                        </a:solidFill>
                        <a:effectLst/>
                        <a:latin typeface="EYInterstate Light"/>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0130173"/>
                  </a:ext>
                </a:extLst>
              </a:tr>
              <a:tr h="267483">
                <a:tc>
                  <a:txBody>
                    <a:bodyPr/>
                    <a:lstStyle/>
                    <a:p>
                      <a:pPr algn="r" fontAlgn="b"/>
                      <a:endParaRPr lang="en-GB" sz="1200" b="0" i="0" u="none" strike="noStrike">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ZA" sz="1200" b="0" i="0" u="none" strike="noStrike" dirty="0">
                          <a:solidFill>
                            <a:schemeClr val="bg1">
                              <a:lumMod val="65000"/>
                            </a:schemeClr>
                          </a:solidFill>
                          <a:effectLst/>
                          <a:latin typeface="+mn-lt"/>
                        </a:rPr>
                        <a:t>Definition of data visualization</a:t>
                      </a:r>
                      <a:endParaRPr lang="en-GB" sz="1200" b="0" i="0" u="none" strike="noStrike" dirty="0">
                        <a:solidFill>
                          <a:schemeClr val="bg1">
                            <a:lumMod val="65000"/>
                          </a:schemeClr>
                        </a:solidFill>
                        <a:effectLst/>
                        <a:latin typeface="EYInterstate Light"/>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691070"/>
                  </a:ext>
                </a:extLst>
              </a:tr>
              <a:tr h="267483">
                <a:tc>
                  <a:txBody>
                    <a:bodyPr/>
                    <a:lstStyle/>
                    <a:p>
                      <a:pPr algn="r" fontAlgn="b"/>
                      <a:endParaRPr lang="en-GB" sz="1200" b="0"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ZA" sz="1200" b="0" i="0" u="none" strike="noStrike" dirty="0">
                          <a:solidFill>
                            <a:schemeClr val="bg1">
                              <a:lumMod val="65000"/>
                            </a:schemeClr>
                          </a:solidFill>
                          <a:effectLst/>
                          <a:latin typeface="+mn-lt"/>
                        </a:rPr>
                        <a:t>Design principles – Tufte and Gestalts</a:t>
                      </a:r>
                      <a:endParaRPr lang="en-GB" sz="1200" b="0" i="0" u="none" strike="noStrike" dirty="0">
                        <a:solidFill>
                          <a:schemeClr val="bg1">
                            <a:lumMod val="65000"/>
                          </a:schemeClr>
                        </a:solidFill>
                        <a:effectLst/>
                        <a:latin typeface="EYInterstate Light"/>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8330198"/>
                  </a:ext>
                </a:extLst>
              </a:tr>
              <a:tr h="350494">
                <a:tc>
                  <a:txBody>
                    <a:bodyPr/>
                    <a:lstStyle/>
                    <a:p>
                      <a:pPr algn="ctr" fontAlgn="b"/>
                      <a:endParaRPr lang="en-GB" sz="1600" b="1"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3943" rtl="0" eaLnBrk="1" fontAlgn="b" latinLnBrk="0" hangingPunct="1"/>
                      <a:r>
                        <a:rPr lang="en-GB" sz="1400" b="1" i="0" u="none" strike="noStrike" kern="1200" dirty="0">
                          <a:solidFill>
                            <a:schemeClr val="accent5"/>
                          </a:solidFill>
                          <a:effectLst/>
                          <a:latin typeface="+mn-lt"/>
                          <a:ea typeface="+mn-ea"/>
                          <a:cs typeface="+mn-cs"/>
                        </a:rPr>
                        <a:t>GOOD AND BAD VISUALIZATION </a:t>
                      </a: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2703573"/>
                  </a:ext>
                </a:extLst>
              </a:tr>
              <a:tr h="350494">
                <a:tc>
                  <a:txBody>
                    <a:bodyPr/>
                    <a:lstStyle/>
                    <a:p>
                      <a:pPr algn="ctr" fontAlgn="b"/>
                      <a:endParaRPr lang="en-GB" sz="1600" b="1" i="0" u="none" strike="noStrike">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3943" rtl="0" eaLnBrk="1" fontAlgn="b" latinLnBrk="0" hangingPunct="1"/>
                      <a:r>
                        <a:rPr lang="en-GB" sz="1400" b="1" i="0" u="none" strike="noStrike" kern="1200" dirty="0">
                          <a:solidFill>
                            <a:schemeClr val="accent5"/>
                          </a:solidFill>
                          <a:effectLst/>
                          <a:latin typeface="+mn-lt"/>
                          <a:ea typeface="+mn-ea"/>
                          <a:cs typeface="+mn-cs"/>
                        </a:rPr>
                        <a:t>THE RIGHT GRAPH FOR THE RIGHT DATA </a:t>
                      </a: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688355"/>
                  </a:ext>
                </a:extLst>
              </a:tr>
              <a:tr h="350494">
                <a:tc>
                  <a:txBody>
                    <a:bodyPr/>
                    <a:lstStyle/>
                    <a:p>
                      <a:pPr algn="ctr" fontAlgn="b"/>
                      <a:endParaRPr lang="en-GB" sz="1600" b="1"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GB" sz="1400" b="1" i="0" u="none" strike="noStrike" dirty="0">
                          <a:solidFill>
                            <a:schemeClr val="accent5"/>
                          </a:solidFill>
                          <a:effectLst/>
                          <a:latin typeface="+mn-lt"/>
                        </a:rPr>
                        <a:t>BRINGING IT ALL TOGETHER </a:t>
                      </a:r>
                      <a:endParaRPr lang="en-GB" sz="1400" b="1" i="0" u="none" strike="noStrike" dirty="0">
                        <a:solidFill>
                          <a:schemeClr val="accent5"/>
                        </a:solidFill>
                        <a:effectLst/>
                        <a:latin typeface="EYInterstate Light"/>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644027"/>
                  </a:ext>
                </a:extLst>
              </a:tr>
              <a:tr h="350494">
                <a:tc>
                  <a:txBody>
                    <a:bodyPr/>
                    <a:lstStyle/>
                    <a:p>
                      <a:pPr marL="0" algn="l" defTabSz="913943" rtl="0" eaLnBrk="1" fontAlgn="b" latinLnBrk="0" hangingPunct="1"/>
                      <a:endParaRPr lang="en-GB" sz="1200" b="0" i="0" u="none" strike="noStrike" kern="1200" dirty="0">
                        <a:solidFill>
                          <a:schemeClr val="bg1"/>
                        </a:solidFill>
                        <a:effectLst/>
                        <a:latin typeface="+mn-lt"/>
                        <a:ea typeface="+mn-ea"/>
                        <a:cs typeface="+mn-cs"/>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3943" rtl="0" eaLnBrk="1" fontAlgn="b" latinLnBrk="0" hangingPunct="1"/>
                      <a:r>
                        <a:rPr lang="en-GB" sz="1200" b="0" i="0" u="none" strike="noStrike" kern="1200" dirty="0">
                          <a:solidFill>
                            <a:schemeClr val="bg1">
                              <a:lumMod val="65000"/>
                            </a:schemeClr>
                          </a:solidFill>
                          <a:effectLst/>
                          <a:latin typeface="+mn-lt"/>
                          <a:ea typeface="+mn-ea"/>
                          <a:cs typeface="+mn-cs"/>
                        </a:rPr>
                        <a:t>Visual designing your story</a:t>
                      </a: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349808"/>
                  </a:ext>
                </a:extLst>
              </a:tr>
              <a:tr h="350494">
                <a:tc>
                  <a:txBody>
                    <a:bodyPr/>
                    <a:lstStyle/>
                    <a:p>
                      <a:pPr marL="0" algn="l" defTabSz="913943" rtl="0" eaLnBrk="1" fontAlgn="b" latinLnBrk="0" hangingPunct="1"/>
                      <a:endParaRPr lang="en-GB" sz="1200" b="0" i="0" u="none" strike="noStrike" kern="1200" dirty="0">
                        <a:solidFill>
                          <a:schemeClr val="bg1"/>
                        </a:solidFill>
                        <a:effectLst/>
                        <a:latin typeface="+mn-lt"/>
                        <a:ea typeface="+mn-ea"/>
                        <a:cs typeface="+mn-cs"/>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3943" rtl="0" eaLnBrk="1" fontAlgn="b" latinLnBrk="0" hangingPunct="1"/>
                      <a:r>
                        <a:rPr lang="en-GB" sz="1200" b="0" i="0" u="none" strike="noStrike" kern="1200" dirty="0">
                          <a:solidFill>
                            <a:schemeClr val="bg1">
                              <a:lumMod val="65000"/>
                            </a:schemeClr>
                          </a:solidFill>
                          <a:effectLst/>
                          <a:latin typeface="+mn-lt"/>
                          <a:ea typeface="+mn-ea"/>
                          <a:cs typeface="+mn-cs"/>
                        </a:rPr>
                        <a:t>Understanding your audience</a:t>
                      </a: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47993"/>
                  </a:ext>
                </a:extLst>
              </a:tr>
              <a:tr h="350494">
                <a:tc>
                  <a:txBody>
                    <a:bodyPr/>
                    <a:lstStyle/>
                    <a:p>
                      <a:pPr algn="ctr" fontAlgn="b"/>
                      <a:endParaRPr lang="en-GB" sz="1400" b="1"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GB" sz="1400" b="1" i="0" u="none" strike="noStrike" dirty="0">
                          <a:solidFill>
                            <a:schemeClr val="accent5"/>
                          </a:solidFill>
                          <a:effectLst/>
                          <a:latin typeface="+mn-lt"/>
                        </a:rPr>
                        <a:t>KEY TAKE AWAYS</a:t>
                      </a:r>
                      <a:endParaRPr lang="en-GB" sz="1400" b="1" i="0" u="none" strike="noStrike" dirty="0">
                        <a:solidFill>
                          <a:schemeClr val="accent5"/>
                        </a:solidFill>
                        <a:effectLst/>
                        <a:latin typeface="EYInterstate Light"/>
                      </a:endParaRP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50013"/>
                  </a:ext>
                </a:extLst>
              </a:tr>
              <a:tr h="350494">
                <a:tc>
                  <a:txBody>
                    <a:bodyPr/>
                    <a:lstStyle/>
                    <a:p>
                      <a:pPr algn="ctr" fontAlgn="b"/>
                      <a:endParaRPr lang="en-GB" sz="1600" b="1" i="0" u="none" strike="noStrike" dirty="0">
                        <a:solidFill>
                          <a:schemeClr val="bg1"/>
                        </a:solidFill>
                        <a:effectLst/>
                        <a:latin typeface="EYInterstate Light"/>
                      </a:endParaRPr>
                    </a:p>
                  </a:txBody>
                  <a:tcPr marL="72000" marR="36000" marT="6350" marB="7200" anchor="ctr">
                    <a:lnL w="9525" cap="flat" cmpd="sng" algn="ctr">
                      <a:solidFill>
                        <a:schemeClr val="bg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GB" sz="1400" b="1" i="0" u="none" strike="noStrike" dirty="0">
                          <a:solidFill>
                            <a:schemeClr val="accent5"/>
                          </a:solidFill>
                          <a:effectLst/>
                          <a:latin typeface="EYInterstate Light"/>
                        </a:rPr>
                        <a:t>APPENDICES</a:t>
                      </a:r>
                    </a:p>
                  </a:txBody>
                  <a:tcPr marL="72000" marR="36000" marT="6350" marB="72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5091881"/>
                  </a:ext>
                </a:extLst>
              </a:tr>
            </a:tbl>
          </a:graphicData>
        </a:graphic>
      </p:graphicFrame>
    </p:spTree>
    <p:extLst>
      <p:ext uri="{BB962C8B-B14F-4D97-AF65-F5344CB8AC3E}">
        <p14:creationId xmlns:p14="http://schemas.microsoft.com/office/powerpoint/2010/main" val="236865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108857" y="160864"/>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6243791" cy="1511309"/>
            <a:chOff x="3173" y="2797176"/>
            <a:chExt cx="4701707" cy="1511309"/>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1"/>
              </p:custDataLst>
            </p:nvPr>
          </p:nvSpPr>
          <p:spPr>
            <a:xfrm>
              <a:off x="285143" y="4000708"/>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2"/>
              </p:custDataLst>
            </p:nvPr>
          </p:nvSpPr>
          <p:spPr>
            <a:xfrm>
              <a:off x="250355" y="3037301"/>
              <a:ext cx="4454525" cy="477054"/>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BUILDING GOOD DASHBOARDS</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a:solidFill>
                  <a:srgbClr val="FFFFFF"/>
                </a:solidFill>
                <a:latin typeface="EYInterstate Light"/>
              </a:endParaRPr>
            </a:p>
          </p:txBody>
        </p:sp>
      </p:grpSp>
    </p:spTree>
    <p:extLst>
      <p:ext uri="{BB962C8B-B14F-4D97-AF65-F5344CB8AC3E}">
        <p14:creationId xmlns:p14="http://schemas.microsoft.com/office/powerpoint/2010/main" val="1950412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Bad Dashboard Designs</a:t>
            </a:r>
          </a:p>
        </p:txBody>
      </p:sp>
      <p:pic>
        <p:nvPicPr>
          <p:cNvPr id="4" name="Picture 3">
            <a:extLst>
              <a:ext uri="{FF2B5EF4-FFF2-40B4-BE49-F238E27FC236}">
                <a16:creationId xmlns:a16="http://schemas.microsoft.com/office/drawing/2014/main" id="{5B08304E-7C55-4777-BA2C-76DBDEDC7ABF}"/>
              </a:ext>
            </a:extLst>
          </p:cNvPr>
          <p:cNvPicPr>
            <a:picLocks noChangeAspect="1"/>
          </p:cNvPicPr>
          <p:nvPr/>
        </p:nvPicPr>
        <p:blipFill>
          <a:blip r:embed="rId9"/>
          <a:stretch>
            <a:fillRect/>
          </a:stretch>
        </p:blipFill>
        <p:spPr>
          <a:xfrm>
            <a:off x="609598" y="1135505"/>
            <a:ext cx="7772400" cy="4586990"/>
          </a:xfrm>
          <a:prstGeom prst="rect">
            <a:avLst/>
          </a:prstGeom>
        </p:spPr>
      </p:pic>
      <p:sp>
        <p:nvSpPr>
          <p:cNvPr id="6" name="object 5">
            <a:extLst>
              <a:ext uri="{FF2B5EF4-FFF2-40B4-BE49-F238E27FC236}">
                <a16:creationId xmlns:a16="http://schemas.microsoft.com/office/drawing/2014/main" id="{1D3572D5-5C89-45D5-B5F2-3C8A4B2EAF5A}"/>
              </a:ext>
            </a:extLst>
          </p:cNvPr>
          <p:cNvSpPr txBox="1">
            <a:spLocks/>
          </p:cNvSpPr>
          <p:nvPr>
            <p:custDataLst>
              <p:tags r:id="rId2"/>
            </p:custDataLst>
          </p:nvPr>
        </p:nvSpPr>
        <p:spPr>
          <a:xfrm>
            <a:off x="8770480" y="18693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Too</a:t>
            </a:r>
            <a:r>
              <a:rPr lang="fr-CA" sz="2000" spc="5" dirty="0">
                <a:solidFill>
                  <a:srgbClr val="FFE600"/>
                </a:solidFill>
                <a:cs typeface="EYInterstate-Light"/>
              </a:rPr>
              <a:t> Much Info</a:t>
            </a:r>
          </a:p>
        </p:txBody>
      </p:sp>
      <p:sp>
        <p:nvSpPr>
          <p:cNvPr id="7" name="object 5">
            <a:extLst>
              <a:ext uri="{FF2B5EF4-FFF2-40B4-BE49-F238E27FC236}">
                <a16:creationId xmlns:a16="http://schemas.microsoft.com/office/drawing/2014/main" id="{6E7BDE5D-CE1E-4C8A-ADEC-CE437943DDD6}"/>
              </a:ext>
            </a:extLst>
          </p:cNvPr>
          <p:cNvSpPr txBox="1">
            <a:spLocks/>
          </p:cNvSpPr>
          <p:nvPr>
            <p:custDataLst>
              <p:tags r:id="rId3"/>
            </p:custDataLst>
          </p:nvPr>
        </p:nvSpPr>
        <p:spPr>
          <a:xfrm>
            <a:off x="8770480" y="24281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Too</a:t>
            </a:r>
            <a:r>
              <a:rPr lang="fr-CA" sz="2000" spc="5" dirty="0">
                <a:solidFill>
                  <a:srgbClr val="FFE600"/>
                </a:solidFill>
                <a:cs typeface="EYInterstate-Light"/>
              </a:rPr>
              <a:t> </a:t>
            </a:r>
            <a:r>
              <a:rPr lang="fr-CA" sz="2000" spc="5" dirty="0" err="1">
                <a:solidFill>
                  <a:srgbClr val="FFE600"/>
                </a:solidFill>
                <a:cs typeface="EYInterstate-Light"/>
              </a:rPr>
              <a:t>Many</a:t>
            </a:r>
            <a:r>
              <a:rPr lang="fr-CA" sz="2000" spc="5" dirty="0">
                <a:solidFill>
                  <a:srgbClr val="FFE600"/>
                </a:solidFill>
                <a:cs typeface="EYInterstate-Light"/>
              </a:rPr>
              <a:t> </a:t>
            </a:r>
            <a:r>
              <a:rPr lang="fr-CA" sz="2000" spc="5" dirty="0" err="1">
                <a:solidFill>
                  <a:srgbClr val="FFE600"/>
                </a:solidFill>
                <a:cs typeface="EYInterstate-Light"/>
              </a:rPr>
              <a:t>Colors</a:t>
            </a:r>
            <a:endParaRPr lang="fr-CA" sz="2000" spc="5" dirty="0">
              <a:solidFill>
                <a:srgbClr val="FFE600"/>
              </a:solidFill>
              <a:cs typeface="EYInterstate-Light"/>
            </a:endParaRPr>
          </a:p>
        </p:txBody>
      </p:sp>
      <p:sp>
        <p:nvSpPr>
          <p:cNvPr id="9" name="object 5">
            <a:extLst>
              <a:ext uri="{FF2B5EF4-FFF2-40B4-BE49-F238E27FC236}">
                <a16:creationId xmlns:a16="http://schemas.microsoft.com/office/drawing/2014/main" id="{14635951-5545-4121-8A5D-18B97E739417}"/>
              </a:ext>
            </a:extLst>
          </p:cNvPr>
          <p:cNvSpPr txBox="1">
            <a:spLocks/>
          </p:cNvSpPr>
          <p:nvPr>
            <p:custDataLst>
              <p:tags r:id="rId4"/>
            </p:custDataLst>
          </p:nvPr>
        </p:nvSpPr>
        <p:spPr>
          <a:xfrm>
            <a:off x="8770480" y="29869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Does</a:t>
            </a:r>
            <a:r>
              <a:rPr lang="fr-CA" sz="2000" spc="5" dirty="0">
                <a:solidFill>
                  <a:srgbClr val="FFE600"/>
                </a:solidFill>
                <a:cs typeface="EYInterstate-Light"/>
              </a:rPr>
              <a:t> not </a:t>
            </a:r>
            <a:r>
              <a:rPr lang="fr-CA" sz="2000" spc="5" dirty="0" err="1">
                <a:solidFill>
                  <a:srgbClr val="FFE600"/>
                </a:solidFill>
                <a:cs typeface="EYInterstate-Light"/>
              </a:rPr>
              <a:t>Answer</a:t>
            </a:r>
            <a:r>
              <a:rPr lang="fr-CA" sz="2000" spc="5" dirty="0">
                <a:solidFill>
                  <a:srgbClr val="FFE600"/>
                </a:solidFill>
                <a:cs typeface="EYInterstate-Light"/>
              </a:rPr>
              <a:t> </a:t>
            </a:r>
            <a:r>
              <a:rPr lang="fr-CA" sz="2000" spc="5" dirty="0" err="1">
                <a:solidFill>
                  <a:srgbClr val="FFE600"/>
                </a:solidFill>
                <a:cs typeface="EYInterstate-Light"/>
              </a:rPr>
              <a:t>Anything</a:t>
            </a:r>
            <a:endParaRPr lang="fr-CA" sz="2000" spc="5" dirty="0">
              <a:solidFill>
                <a:srgbClr val="FFE600"/>
              </a:solidFill>
              <a:cs typeface="EYInterstate-Light"/>
            </a:endParaRPr>
          </a:p>
        </p:txBody>
      </p:sp>
      <p:sp>
        <p:nvSpPr>
          <p:cNvPr id="10" name="object 5">
            <a:extLst>
              <a:ext uri="{FF2B5EF4-FFF2-40B4-BE49-F238E27FC236}">
                <a16:creationId xmlns:a16="http://schemas.microsoft.com/office/drawing/2014/main" id="{1FECA78F-83B1-49ED-B2D2-45998285320C}"/>
              </a:ext>
            </a:extLst>
          </p:cNvPr>
          <p:cNvSpPr txBox="1">
            <a:spLocks/>
          </p:cNvSpPr>
          <p:nvPr>
            <p:custDataLst>
              <p:tags r:id="rId5"/>
            </p:custDataLst>
          </p:nvPr>
        </p:nvSpPr>
        <p:spPr>
          <a:xfrm>
            <a:off x="8770480" y="35457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What</a:t>
            </a:r>
            <a:r>
              <a:rPr lang="fr-CA" sz="2000" spc="5" dirty="0">
                <a:solidFill>
                  <a:srgbClr val="FFE600"/>
                </a:solidFill>
                <a:cs typeface="EYInterstate-Light"/>
              </a:rPr>
              <a:t> </a:t>
            </a:r>
            <a:r>
              <a:rPr lang="fr-CA" sz="2000" spc="5" dirty="0" err="1">
                <a:solidFill>
                  <a:srgbClr val="FFE600"/>
                </a:solidFill>
                <a:cs typeface="EYInterstate-Light"/>
              </a:rPr>
              <a:t>is</a:t>
            </a:r>
            <a:r>
              <a:rPr lang="fr-CA" sz="2000" spc="5" dirty="0">
                <a:solidFill>
                  <a:srgbClr val="FFE600"/>
                </a:solidFill>
                <a:cs typeface="EYInterstate-Light"/>
              </a:rPr>
              <a:t> </a:t>
            </a:r>
            <a:r>
              <a:rPr lang="fr-CA" sz="2000" spc="5" dirty="0" err="1">
                <a:solidFill>
                  <a:srgbClr val="FFE600"/>
                </a:solidFill>
                <a:cs typeface="EYInterstate-Light"/>
              </a:rPr>
              <a:t>Happenning</a:t>
            </a:r>
            <a:endParaRPr lang="fr-CA" sz="2000" spc="5" dirty="0">
              <a:solidFill>
                <a:srgbClr val="FFE600"/>
              </a:solidFill>
              <a:cs typeface="EYInterstate-Light"/>
            </a:endParaRPr>
          </a:p>
        </p:txBody>
      </p:sp>
      <p:sp>
        <p:nvSpPr>
          <p:cNvPr id="11" name="object 5">
            <a:extLst>
              <a:ext uri="{FF2B5EF4-FFF2-40B4-BE49-F238E27FC236}">
                <a16:creationId xmlns:a16="http://schemas.microsoft.com/office/drawing/2014/main" id="{EFCD1153-986B-4AA5-8D13-1A3E80E74B58}"/>
              </a:ext>
            </a:extLst>
          </p:cNvPr>
          <p:cNvSpPr txBox="1">
            <a:spLocks/>
          </p:cNvSpPr>
          <p:nvPr>
            <p:custDataLst>
              <p:tags r:id="rId6"/>
            </p:custDataLst>
          </p:nvPr>
        </p:nvSpPr>
        <p:spPr>
          <a:xfrm>
            <a:off x="8770480" y="412211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Color</a:t>
            </a:r>
            <a:r>
              <a:rPr lang="fr-CA" sz="2000" spc="5" dirty="0">
                <a:solidFill>
                  <a:srgbClr val="FFE600"/>
                </a:solidFill>
                <a:cs typeface="EYInterstate-Light"/>
              </a:rPr>
              <a:t> </a:t>
            </a:r>
            <a:r>
              <a:rPr lang="fr-CA" sz="2000" spc="5" dirty="0" err="1">
                <a:solidFill>
                  <a:srgbClr val="FFE600"/>
                </a:solidFill>
                <a:cs typeface="EYInterstate-Light"/>
              </a:rPr>
              <a:t>Bombed</a:t>
            </a:r>
            <a:endParaRPr lang="fr-CA" sz="2000" spc="5" dirty="0">
              <a:solidFill>
                <a:srgbClr val="FFE600"/>
              </a:solidFill>
              <a:cs typeface="EYInterstate-Light"/>
            </a:endParaRPr>
          </a:p>
        </p:txBody>
      </p:sp>
    </p:spTree>
    <p:extLst>
      <p:ext uri="{BB962C8B-B14F-4D97-AF65-F5344CB8AC3E}">
        <p14:creationId xmlns:p14="http://schemas.microsoft.com/office/powerpoint/2010/main" val="12449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FDD962D4-7957-40DD-86DC-734B2B21DF9F}"/>
              </a:ext>
            </a:extLst>
          </p:cNvPr>
          <p:cNvSpPr txBox="1">
            <a:spLocks/>
          </p:cNvSpPr>
          <p:nvPr>
            <p:custDataLst>
              <p:tags r:id="rId1"/>
            </p:custDataLst>
          </p:nvPr>
        </p:nvSpPr>
        <p:spPr>
          <a:xfrm>
            <a:off x="609598" y="1548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Better</a:t>
            </a:r>
            <a:r>
              <a:rPr lang="fr-CA" sz="2000" spc="5" dirty="0">
                <a:solidFill>
                  <a:srgbClr val="FFE600"/>
                </a:solidFill>
                <a:cs typeface="EYInterstate-Light"/>
              </a:rPr>
              <a:t> Design</a:t>
            </a:r>
          </a:p>
        </p:txBody>
      </p:sp>
      <p:pic>
        <p:nvPicPr>
          <p:cNvPr id="4" name="Picture 3">
            <a:extLst>
              <a:ext uri="{FF2B5EF4-FFF2-40B4-BE49-F238E27FC236}">
                <a16:creationId xmlns:a16="http://schemas.microsoft.com/office/drawing/2014/main" id="{5B08304E-7C55-4777-BA2C-76DBDEDC7A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9598" y="1148282"/>
            <a:ext cx="7772400" cy="4561436"/>
          </a:xfrm>
          <a:prstGeom prst="rect">
            <a:avLst/>
          </a:prstGeom>
        </p:spPr>
      </p:pic>
      <p:sp>
        <p:nvSpPr>
          <p:cNvPr id="6" name="object 5">
            <a:extLst>
              <a:ext uri="{FF2B5EF4-FFF2-40B4-BE49-F238E27FC236}">
                <a16:creationId xmlns:a16="http://schemas.microsoft.com/office/drawing/2014/main" id="{1D3572D5-5C89-45D5-B5F2-3C8A4B2EAF5A}"/>
              </a:ext>
            </a:extLst>
          </p:cNvPr>
          <p:cNvSpPr txBox="1">
            <a:spLocks/>
          </p:cNvSpPr>
          <p:nvPr>
            <p:custDataLst>
              <p:tags r:id="rId2"/>
            </p:custDataLst>
          </p:nvPr>
        </p:nvSpPr>
        <p:spPr>
          <a:xfrm>
            <a:off x="8770480" y="18693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Fewer</a:t>
            </a:r>
            <a:r>
              <a:rPr lang="fr-CA" sz="2000" spc="5" dirty="0">
                <a:solidFill>
                  <a:srgbClr val="FFE600"/>
                </a:solidFill>
                <a:cs typeface="EYInterstate-Light"/>
              </a:rPr>
              <a:t> </a:t>
            </a:r>
            <a:r>
              <a:rPr lang="fr-CA" sz="2000" spc="5" dirty="0" err="1">
                <a:solidFill>
                  <a:srgbClr val="FFE600"/>
                </a:solidFill>
                <a:cs typeface="EYInterstate-Light"/>
              </a:rPr>
              <a:t>Colors</a:t>
            </a:r>
            <a:endParaRPr lang="fr-CA" sz="2000" spc="5" dirty="0">
              <a:solidFill>
                <a:srgbClr val="FFE600"/>
              </a:solidFill>
              <a:cs typeface="EYInterstate-Light"/>
            </a:endParaRPr>
          </a:p>
        </p:txBody>
      </p:sp>
      <p:sp>
        <p:nvSpPr>
          <p:cNvPr id="7" name="object 5">
            <a:extLst>
              <a:ext uri="{FF2B5EF4-FFF2-40B4-BE49-F238E27FC236}">
                <a16:creationId xmlns:a16="http://schemas.microsoft.com/office/drawing/2014/main" id="{6E7BDE5D-CE1E-4C8A-ADEC-CE437943DDD6}"/>
              </a:ext>
            </a:extLst>
          </p:cNvPr>
          <p:cNvSpPr txBox="1">
            <a:spLocks/>
          </p:cNvSpPr>
          <p:nvPr>
            <p:custDataLst>
              <p:tags r:id="rId3"/>
            </p:custDataLst>
          </p:nvPr>
        </p:nvSpPr>
        <p:spPr>
          <a:xfrm>
            <a:off x="8770480" y="24281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Better</a:t>
            </a:r>
            <a:r>
              <a:rPr lang="fr-CA" sz="2000" spc="5" dirty="0">
                <a:solidFill>
                  <a:srgbClr val="FFE600"/>
                </a:solidFill>
                <a:cs typeface="EYInterstate-Light"/>
              </a:rPr>
              <a:t> Chart </a:t>
            </a:r>
            <a:r>
              <a:rPr lang="fr-CA" sz="2000" spc="5" dirty="0" err="1">
                <a:solidFill>
                  <a:srgbClr val="FFE600"/>
                </a:solidFill>
                <a:cs typeface="EYInterstate-Light"/>
              </a:rPr>
              <a:t>Selection</a:t>
            </a:r>
            <a:endParaRPr lang="fr-CA" sz="2000" spc="5" dirty="0">
              <a:solidFill>
                <a:srgbClr val="FFE600"/>
              </a:solidFill>
              <a:cs typeface="EYInterstate-Light"/>
            </a:endParaRPr>
          </a:p>
        </p:txBody>
      </p:sp>
      <p:sp>
        <p:nvSpPr>
          <p:cNvPr id="9" name="object 5">
            <a:extLst>
              <a:ext uri="{FF2B5EF4-FFF2-40B4-BE49-F238E27FC236}">
                <a16:creationId xmlns:a16="http://schemas.microsoft.com/office/drawing/2014/main" id="{14635951-5545-4121-8A5D-18B97E739417}"/>
              </a:ext>
            </a:extLst>
          </p:cNvPr>
          <p:cNvSpPr txBox="1">
            <a:spLocks/>
          </p:cNvSpPr>
          <p:nvPr>
            <p:custDataLst>
              <p:tags r:id="rId4"/>
            </p:custDataLst>
          </p:nvPr>
        </p:nvSpPr>
        <p:spPr>
          <a:xfrm>
            <a:off x="8770480" y="2986907"/>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Focussed</a:t>
            </a:r>
            <a:r>
              <a:rPr lang="fr-CA" sz="2000" spc="5" dirty="0">
                <a:solidFill>
                  <a:srgbClr val="FFE600"/>
                </a:solidFill>
                <a:cs typeface="EYInterstate-Light"/>
              </a:rPr>
              <a:t> on </a:t>
            </a:r>
            <a:r>
              <a:rPr lang="fr-CA" sz="2000" spc="5" dirty="0" err="1">
                <a:solidFill>
                  <a:srgbClr val="FFE600"/>
                </a:solidFill>
                <a:cs typeface="EYInterstate-Light"/>
              </a:rPr>
              <a:t>Comparison</a:t>
            </a:r>
            <a:endParaRPr lang="fr-CA" sz="2000" spc="5" dirty="0">
              <a:solidFill>
                <a:srgbClr val="FFE600"/>
              </a:solidFill>
              <a:cs typeface="EYInterstate-Light"/>
            </a:endParaRPr>
          </a:p>
        </p:txBody>
      </p:sp>
    </p:spTree>
    <p:extLst>
      <p:ext uri="{BB962C8B-B14F-4D97-AF65-F5344CB8AC3E}">
        <p14:creationId xmlns:p14="http://schemas.microsoft.com/office/powerpoint/2010/main" val="4193111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97706" y="62271"/>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5998296" cy="1511309"/>
            <a:chOff x="3173" y="2797176"/>
            <a:chExt cx="4516844" cy="1511309"/>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1"/>
              </p:custDataLst>
            </p:nvPr>
          </p:nvSpPr>
          <p:spPr>
            <a:xfrm>
              <a:off x="285143" y="4000708"/>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2"/>
              </p:custDataLst>
            </p:nvPr>
          </p:nvSpPr>
          <p:spPr>
            <a:xfrm>
              <a:off x="250355" y="3037301"/>
              <a:ext cx="3472422" cy="907941"/>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BRINGING IT ALL TOGETHER </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dirty="0">
                <a:solidFill>
                  <a:srgbClr val="FFFFFF"/>
                </a:solidFill>
                <a:latin typeface="EYInterstate Light"/>
              </a:endParaRPr>
            </a:p>
          </p:txBody>
        </p:sp>
      </p:grpSp>
    </p:spTree>
    <p:extLst>
      <p:ext uri="{BB962C8B-B14F-4D97-AF65-F5344CB8AC3E}">
        <p14:creationId xmlns:p14="http://schemas.microsoft.com/office/powerpoint/2010/main" val="412181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6">
            <a:extLst>
              <a:ext uri="{FF2B5EF4-FFF2-40B4-BE49-F238E27FC236}">
                <a16:creationId xmlns:a16="http://schemas.microsoft.com/office/drawing/2014/main" id="{505890C6-9F0A-45E9-B031-2C2BF4A50590}"/>
              </a:ext>
            </a:extLst>
          </p:cNvPr>
          <p:cNvSpPr txBox="1">
            <a:spLocks/>
          </p:cNvSpPr>
          <p:nvPr/>
        </p:nvSpPr>
        <p:spPr>
          <a:xfrm>
            <a:off x="609918" y="294200"/>
            <a:ext cx="10978515"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The SOLVED Storyboard provides a great framework for storytelling</a:t>
            </a:r>
            <a:endParaRPr lang="en-US" dirty="0"/>
          </a:p>
        </p:txBody>
      </p:sp>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24</a:t>
            </a:fld>
            <a:endParaRPr dirty="0"/>
          </a:p>
        </p:txBody>
      </p:sp>
      <p:sp>
        <p:nvSpPr>
          <p:cNvPr id="10" name="Title 6">
            <a:extLst>
              <a:ext uri="{FF2B5EF4-FFF2-40B4-BE49-F238E27FC236}">
                <a16:creationId xmlns:a16="http://schemas.microsoft.com/office/drawing/2014/main" id="{05E752AC-61D0-4C9A-820E-D5CE2647E09C}"/>
              </a:ext>
            </a:extLst>
          </p:cNvPr>
          <p:cNvSpPr txBox="1">
            <a:spLocks/>
          </p:cNvSpPr>
          <p:nvPr/>
        </p:nvSpPr>
        <p:spPr>
          <a:xfrm>
            <a:off x="5563451" y="1635522"/>
            <a:ext cx="2321617" cy="329459"/>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endParaRPr lang="en-US" sz="800" dirty="0"/>
          </a:p>
        </p:txBody>
      </p:sp>
      <p:sp>
        <p:nvSpPr>
          <p:cNvPr id="11" name="Title 6">
            <a:extLst>
              <a:ext uri="{FF2B5EF4-FFF2-40B4-BE49-F238E27FC236}">
                <a16:creationId xmlns:a16="http://schemas.microsoft.com/office/drawing/2014/main" id="{B7627517-180A-4C6B-800E-DF97929BA319}"/>
              </a:ext>
            </a:extLst>
          </p:cNvPr>
          <p:cNvSpPr txBox="1">
            <a:spLocks/>
          </p:cNvSpPr>
          <p:nvPr/>
        </p:nvSpPr>
        <p:spPr>
          <a:xfrm>
            <a:off x="5749796" y="1739731"/>
            <a:ext cx="2321617" cy="329459"/>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endParaRPr lang="en-US" sz="800" dirty="0"/>
          </a:p>
        </p:txBody>
      </p:sp>
      <p:sp>
        <p:nvSpPr>
          <p:cNvPr id="12" name="Rectangle 11">
            <a:extLst>
              <a:ext uri="{FF2B5EF4-FFF2-40B4-BE49-F238E27FC236}">
                <a16:creationId xmlns:a16="http://schemas.microsoft.com/office/drawing/2014/main" id="{CFD8CF9C-C0A5-484C-9A49-A69037831119}"/>
              </a:ext>
            </a:extLst>
          </p:cNvPr>
          <p:cNvSpPr/>
          <p:nvPr/>
        </p:nvSpPr>
        <p:spPr>
          <a:xfrm>
            <a:off x="5448666" y="1380311"/>
            <a:ext cx="4030557" cy="713376"/>
          </a:xfrm>
          <a:prstGeom prst="rect">
            <a:avLst/>
          </a:prstGeom>
          <a:noFill/>
          <a:ln w="19050" cap="flat" cmpd="sng" algn="ctr">
            <a:solidFill>
              <a:srgbClr val="80808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800" b="1" i="0" u="none" strike="noStrike" kern="0" cap="none" spc="0" normalizeH="0" baseline="0" noProof="0" dirty="0">
              <a:ln>
                <a:noFill/>
              </a:ln>
              <a:solidFill>
                <a:prstClr val="white"/>
              </a:solidFill>
              <a:effectLst/>
              <a:uLnTx/>
              <a:uFillTx/>
              <a:latin typeface="Arial"/>
              <a:ea typeface="+mn-ea"/>
              <a:cs typeface="+mn-cs"/>
            </a:endParaRPr>
          </a:p>
        </p:txBody>
      </p:sp>
      <p:cxnSp>
        <p:nvCxnSpPr>
          <p:cNvPr id="13" name="Straight Arrow Connector 12">
            <a:extLst>
              <a:ext uri="{FF2B5EF4-FFF2-40B4-BE49-F238E27FC236}">
                <a16:creationId xmlns:a16="http://schemas.microsoft.com/office/drawing/2014/main" id="{7EE9AABB-C653-49DF-984D-DCA01E132D04}"/>
              </a:ext>
            </a:extLst>
          </p:cNvPr>
          <p:cNvCxnSpPr>
            <a:cxnSpLocks/>
            <a:stCxn id="17" idx="3"/>
          </p:cNvCxnSpPr>
          <p:nvPr/>
        </p:nvCxnSpPr>
        <p:spPr>
          <a:xfrm>
            <a:off x="9479222" y="1736999"/>
            <a:ext cx="200479" cy="0"/>
          </a:xfrm>
          <a:prstGeom prst="straightConnector1">
            <a:avLst/>
          </a:prstGeom>
          <a:noFill/>
          <a:ln w="19050" cap="flat" cmpd="sng" algn="ctr">
            <a:solidFill>
              <a:srgbClr val="808080"/>
            </a:solidFill>
            <a:prstDash val="solid"/>
            <a:tailEnd type="triangle"/>
          </a:ln>
          <a:effectLst/>
        </p:spPr>
      </p:cxnSp>
      <p:sp>
        <p:nvSpPr>
          <p:cNvPr id="14" name="Rectangle 13">
            <a:extLst>
              <a:ext uri="{FF2B5EF4-FFF2-40B4-BE49-F238E27FC236}">
                <a16:creationId xmlns:a16="http://schemas.microsoft.com/office/drawing/2014/main" id="{8060C8E7-044F-4BEA-9809-2C4D41612438}"/>
              </a:ext>
            </a:extLst>
          </p:cNvPr>
          <p:cNvSpPr/>
          <p:nvPr/>
        </p:nvSpPr>
        <p:spPr>
          <a:xfrm>
            <a:off x="5448666" y="2348898"/>
            <a:ext cx="1438499" cy="3244525"/>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0" cap="none" spc="0" normalizeH="0" baseline="0" noProof="0" dirty="0">
                <a:ln>
                  <a:noFill/>
                </a:ln>
                <a:solidFill>
                  <a:srgbClr val="00A3AE"/>
                </a:solidFill>
                <a:effectLst/>
                <a:uLnTx/>
                <a:uFillTx/>
                <a:latin typeface="Arial"/>
                <a:ea typeface="+mn-ea"/>
                <a:cs typeface="+mn-cs"/>
              </a:rPr>
              <a:t>Major supportive arguments</a:t>
            </a:r>
          </a:p>
        </p:txBody>
      </p:sp>
      <p:sp>
        <p:nvSpPr>
          <p:cNvPr id="15" name="Rectangle 14">
            <a:extLst>
              <a:ext uri="{FF2B5EF4-FFF2-40B4-BE49-F238E27FC236}">
                <a16:creationId xmlns:a16="http://schemas.microsoft.com/office/drawing/2014/main" id="{FC5D2499-762B-49BD-8B62-C8263A524E4D}"/>
              </a:ext>
            </a:extLst>
          </p:cNvPr>
          <p:cNvSpPr>
            <a:spLocks noChangeArrowheads="1"/>
          </p:cNvSpPr>
          <p:nvPr/>
        </p:nvSpPr>
        <p:spPr bwMode="auto">
          <a:xfrm>
            <a:off x="5482498" y="1519333"/>
            <a:ext cx="1280667"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Context</a:t>
            </a:r>
          </a:p>
        </p:txBody>
      </p:sp>
      <p:sp>
        <p:nvSpPr>
          <p:cNvPr id="16" name="Rectangle 15">
            <a:extLst>
              <a:ext uri="{FF2B5EF4-FFF2-40B4-BE49-F238E27FC236}">
                <a16:creationId xmlns:a16="http://schemas.microsoft.com/office/drawing/2014/main" id="{33C370B4-D1CA-424F-B010-E7AB902BC513}"/>
              </a:ext>
            </a:extLst>
          </p:cNvPr>
          <p:cNvSpPr>
            <a:spLocks noChangeArrowheads="1"/>
          </p:cNvSpPr>
          <p:nvPr/>
        </p:nvSpPr>
        <p:spPr bwMode="auto">
          <a:xfrm>
            <a:off x="9679701" y="1380311"/>
            <a:ext cx="1886220" cy="713377"/>
          </a:xfrm>
          <a:prstGeom prst="rect">
            <a:avLst/>
          </a:prstGeom>
          <a:noFill/>
          <a:ln w="19050" cap="flat" cmpd="sng" algn="ctr">
            <a:solidFill>
              <a:srgbClr val="F04C3E"/>
            </a:solidFill>
            <a:prstDash val="solid"/>
            <a:headEnd/>
            <a:tailEnd/>
          </a:ln>
          <a:effec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0" cap="none" spc="0" normalizeH="0" baseline="0" noProof="0" dirty="0">
                <a:ln>
                  <a:noFill/>
                </a:ln>
                <a:solidFill>
                  <a:srgbClr val="F04C3E"/>
                </a:solidFill>
                <a:effectLst/>
                <a:uLnTx/>
                <a:uFillTx/>
                <a:latin typeface="Arial"/>
                <a:ea typeface="+mn-ea"/>
                <a:cs typeface="+mn-cs"/>
              </a:rPr>
              <a:t>Governing thought</a:t>
            </a:r>
            <a:br>
              <a:rPr kumimoji="0" lang="en-US" altLang="en-US" sz="800" b="1" i="0" u="none" strike="noStrike" kern="0" cap="none" spc="0" normalizeH="0" baseline="0" noProof="0" dirty="0">
                <a:ln>
                  <a:noFill/>
                </a:ln>
                <a:solidFill>
                  <a:srgbClr val="F04C3E"/>
                </a:solidFill>
                <a:effectLst/>
                <a:uLnTx/>
                <a:uFillTx/>
                <a:latin typeface="Arial"/>
                <a:ea typeface="+mn-ea"/>
                <a:cs typeface="+mn-cs"/>
              </a:rPr>
            </a:br>
            <a:r>
              <a:rPr kumimoji="0" lang="en-US" altLang="en-US" sz="800" b="1" i="0" u="none" strike="noStrike" kern="0" cap="none" spc="0" normalizeH="0" baseline="0" noProof="0" dirty="0">
                <a:ln>
                  <a:noFill/>
                </a:ln>
                <a:solidFill>
                  <a:srgbClr val="F04C3E"/>
                </a:solidFill>
                <a:effectLst/>
                <a:uLnTx/>
                <a:uFillTx/>
                <a:latin typeface="Arial"/>
                <a:ea typeface="+mn-ea"/>
                <a:cs typeface="+mn-cs"/>
              </a:rPr>
              <a:t>(Response/Recommendation)</a:t>
            </a:r>
          </a:p>
        </p:txBody>
      </p:sp>
      <p:cxnSp>
        <p:nvCxnSpPr>
          <p:cNvPr id="17" name="Straight Arrow Connector 16">
            <a:extLst>
              <a:ext uri="{FF2B5EF4-FFF2-40B4-BE49-F238E27FC236}">
                <a16:creationId xmlns:a16="http://schemas.microsoft.com/office/drawing/2014/main" id="{2B6D6658-6BFA-4A9E-9423-93C32E8288E2}"/>
              </a:ext>
            </a:extLst>
          </p:cNvPr>
          <p:cNvCxnSpPr>
            <a:cxnSpLocks/>
            <a:stCxn id="17" idx="3"/>
          </p:cNvCxnSpPr>
          <p:nvPr/>
        </p:nvCxnSpPr>
        <p:spPr>
          <a:xfrm>
            <a:off x="9479222" y="1736999"/>
            <a:ext cx="200479" cy="0"/>
          </a:xfrm>
          <a:prstGeom prst="straightConnector1">
            <a:avLst/>
          </a:prstGeom>
          <a:noFill/>
          <a:ln w="19050" cap="flat" cmpd="sng" algn="ctr">
            <a:solidFill>
              <a:srgbClr val="808080"/>
            </a:solidFill>
            <a:prstDash val="solid"/>
            <a:tailEnd type="triangle"/>
          </a:ln>
          <a:effectLst/>
        </p:spPr>
      </p:cxnSp>
      <p:cxnSp>
        <p:nvCxnSpPr>
          <p:cNvPr id="18" name="Straight Arrow Connector 17">
            <a:extLst>
              <a:ext uri="{FF2B5EF4-FFF2-40B4-BE49-F238E27FC236}">
                <a16:creationId xmlns:a16="http://schemas.microsoft.com/office/drawing/2014/main" id="{8BA66874-AE3E-4524-8892-6273AC5C77AC}"/>
              </a:ext>
            </a:extLst>
          </p:cNvPr>
          <p:cNvCxnSpPr>
            <a:cxnSpLocks/>
            <a:stCxn id="17" idx="3"/>
          </p:cNvCxnSpPr>
          <p:nvPr/>
        </p:nvCxnSpPr>
        <p:spPr>
          <a:xfrm>
            <a:off x="9479222" y="1736999"/>
            <a:ext cx="200479" cy="0"/>
          </a:xfrm>
          <a:prstGeom prst="straightConnector1">
            <a:avLst/>
          </a:prstGeom>
          <a:noFill/>
          <a:ln w="19050" cap="flat" cmpd="sng" algn="ctr">
            <a:solidFill>
              <a:srgbClr val="808080"/>
            </a:solidFill>
            <a:prstDash val="solid"/>
            <a:tailEnd type="triangle"/>
          </a:ln>
          <a:effectLst/>
        </p:spPr>
      </p:cxnSp>
      <p:sp>
        <p:nvSpPr>
          <p:cNvPr id="19" name="Rectangle 18">
            <a:extLst>
              <a:ext uri="{FF2B5EF4-FFF2-40B4-BE49-F238E27FC236}">
                <a16:creationId xmlns:a16="http://schemas.microsoft.com/office/drawing/2014/main" id="{772C990E-4966-4AB2-8961-550AB0EFD68A}"/>
              </a:ext>
            </a:extLst>
          </p:cNvPr>
          <p:cNvSpPr>
            <a:spLocks noChangeArrowheads="1"/>
          </p:cNvSpPr>
          <p:nvPr/>
        </p:nvSpPr>
        <p:spPr bwMode="auto">
          <a:xfrm>
            <a:off x="5540114" y="2656026"/>
            <a:ext cx="1255604" cy="517906"/>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800" b="0" i="0" u="none" strike="noStrike" kern="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218E9295-FED1-456C-B8FB-3F5DB98E671A}"/>
              </a:ext>
            </a:extLst>
          </p:cNvPr>
          <p:cNvSpPr>
            <a:spLocks noChangeArrowheads="1"/>
          </p:cNvSpPr>
          <p:nvPr/>
        </p:nvSpPr>
        <p:spPr bwMode="auto">
          <a:xfrm>
            <a:off x="5538972" y="3739204"/>
            <a:ext cx="1255604" cy="544037"/>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altLang="en-US" sz="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21" name="Elbow Connector 19">
            <a:extLst>
              <a:ext uri="{FF2B5EF4-FFF2-40B4-BE49-F238E27FC236}">
                <a16:creationId xmlns:a16="http://schemas.microsoft.com/office/drawing/2014/main" id="{17698973-634D-4B11-8154-EE0293BB9B42}"/>
              </a:ext>
            </a:extLst>
          </p:cNvPr>
          <p:cNvCxnSpPr>
            <a:cxnSpLocks/>
            <a:stCxn id="16" idx="2"/>
            <a:endCxn id="14" idx="0"/>
          </p:cNvCxnSpPr>
          <p:nvPr/>
        </p:nvCxnSpPr>
        <p:spPr>
          <a:xfrm rot="5400000">
            <a:off x="8267759" y="-6154"/>
            <a:ext cx="255210" cy="4454895"/>
          </a:xfrm>
          <a:prstGeom prst="bentConnector3">
            <a:avLst>
              <a:gd name="adj1" fmla="val 50000"/>
            </a:avLst>
          </a:prstGeom>
          <a:noFill/>
          <a:ln w="19050" cap="flat" cmpd="sng" algn="ctr">
            <a:solidFill>
              <a:srgbClr val="808080"/>
            </a:solidFill>
            <a:prstDash val="solid"/>
            <a:tailEnd type="triangle"/>
          </a:ln>
          <a:effectLst/>
        </p:spPr>
      </p:cxnSp>
      <p:sp>
        <p:nvSpPr>
          <p:cNvPr id="22" name="Rectangle 21">
            <a:extLst>
              <a:ext uri="{FF2B5EF4-FFF2-40B4-BE49-F238E27FC236}">
                <a16:creationId xmlns:a16="http://schemas.microsoft.com/office/drawing/2014/main" id="{21586A7F-5672-40F3-B5BF-8EA23E35BAB0}"/>
              </a:ext>
            </a:extLst>
          </p:cNvPr>
          <p:cNvSpPr>
            <a:spLocks noChangeArrowheads="1"/>
          </p:cNvSpPr>
          <p:nvPr/>
        </p:nvSpPr>
        <p:spPr bwMode="auto">
          <a:xfrm>
            <a:off x="6822265" y="1519333"/>
            <a:ext cx="1280667"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Trigger</a:t>
            </a:r>
          </a:p>
        </p:txBody>
      </p:sp>
      <p:sp>
        <p:nvSpPr>
          <p:cNvPr id="23" name="Rectangle 22">
            <a:extLst>
              <a:ext uri="{FF2B5EF4-FFF2-40B4-BE49-F238E27FC236}">
                <a16:creationId xmlns:a16="http://schemas.microsoft.com/office/drawing/2014/main" id="{97C60C88-5124-4582-B595-9EBF51160A8D}"/>
              </a:ext>
            </a:extLst>
          </p:cNvPr>
          <p:cNvSpPr>
            <a:spLocks noChangeArrowheads="1"/>
          </p:cNvSpPr>
          <p:nvPr/>
        </p:nvSpPr>
        <p:spPr bwMode="auto">
          <a:xfrm>
            <a:off x="8162034" y="1519333"/>
            <a:ext cx="1280667"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Basic Question to answer?</a:t>
            </a:r>
          </a:p>
        </p:txBody>
      </p:sp>
      <p:grpSp>
        <p:nvGrpSpPr>
          <p:cNvPr id="24" name="Group 23">
            <a:extLst>
              <a:ext uri="{FF2B5EF4-FFF2-40B4-BE49-F238E27FC236}">
                <a16:creationId xmlns:a16="http://schemas.microsoft.com/office/drawing/2014/main" id="{CD71FC7D-22CE-486A-8646-F4E5DBE86D29}"/>
              </a:ext>
            </a:extLst>
          </p:cNvPr>
          <p:cNvGrpSpPr/>
          <p:nvPr/>
        </p:nvGrpSpPr>
        <p:grpSpPr>
          <a:xfrm>
            <a:off x="6815969" y="2348897"/>
            <a:ext cx="4749952" cy="962583"/>
            <a:chOff x="6815968" y="2530252"/>
            <a:chExt cx="4749952" cy="962583"/>
          </a:xfrm>
        </p:grpSpPr>
        <p:sp>
          <p:nvSpPr>
            <p:cNvPr id="25" name="Rectangle 24">
              <a:extLst>
                <a:ext uri="{FF2B5EF4-FFF2-40B4-BE49-F238E27FC236}">
                  <a16:creationId xmlns:a16="http://schemas.microsoft.com/office/drawing/2014/main" id="{51B6A738-CE42-4FC6-BAD1-8E9168593CEA}"/>
                </a:ext>
              </a:extLst>
            </p:cNvPr>
            <p:cNvSpPr>
              <a:spLocks noChangeArrowheads="1"/>
            </p:cNvSpPr>
            <p:nvPr/>
          </p:nvSpPr>
          <p:spPr bwMode="auto">
            <a:xfrm>
              <a:off x="7153084"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1,A</a:t>
              </a:r>
            </a:p>
          </p:txBody>
        </p:sp>
        <p:sp>
          <p:nvSpPr>
            <p:cNvPr id="26" name="Rectangle 25">
              <a:extLst>
                <a:ext uri="{FF2B5EF4-FFF2-40B4-BE49-F238E27FC236}">
                  <a16:creationId xmlns:a16="http://schemas.microsoft.com/office/drawing/2014/main" id="{6EE27193-4D56-4E00-B74A-5BD0CD6655C9}"/>
                </a:ext>
              </a:extLst>
            </p:cNvPr>
            <p:cNvSpPr>
              <a:spLocks noChangeArrowheads="1"/>
            </p:cNvSpPr>
            <p:nvPr/>
          </p:nvSpPr>
          <p:spPr bwMode="auto">
            <a:xfrm>
              <a:off x="8650940"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altLang="en-US" sz="800" b="0" i="0" u="none" strike="noStrike" kern="0" cap="none" spc="0" normalizeH="0" baseline="0" noProof="0" dirty="0">
                  <a:ln>
                    <a:noFill/>
                  </a:ln>
                  <a:solidFill>
                    <a:prstClr val="white"/>
                  </a:solidFill>
                  <a:effectLst/>
                  <a:uLnTx/>
                  <a:uFillTx/>
                  <a:latin typeface="Arial"/>
                  <a:ea typeface="+mn-ea"/>
                  <a:cs typeface="+mn-cs"/>
                </a:rPr>
                <a:t>Minor 1,B</a:t>
              </a:r>
            </a:p>
          </p:txBody>
        </p:sp>
        <p:sp>
          <p:nvSpPr>
            <p:cNvPr id="27" name="Rectangle 26">
              <a:extLst>
                <a:ext uri="{FF2B5EF4-FFF2-40B4-BE49-F238E27FC236}">
                  <a16:creationId xmlns:a16="http://schemas.microsoft.com/office/drawing/2014/main" id="{BCE5EDAB-A2FB-458A-902C-23BA8CBD8205}"/>
                </a:ext>
              </a:extLst>
            </p:cNvPr>
            <p:cNvSpPr>
              <a:spLocks noChangeArrowheads="1"/>
            </p:cNvSpPr>
            <p:nvPr/>
          </p:nvSpPr>
          <p:spPr bwMode="auto">
            <a:xfrm>
              <a:off x="10148796"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1,C</a:t>
              </a:r>
            </a:p>
          </p:txBody>
        </p:sp>
        <p:sp>
          <p:nvSpPr>
            <p:cNvPr id="28" name="Rectangle 27">
              <a:extLst>
                <a:ext uri="{FF2B5EF4-FFF2-40B4-BE49-F238E27FC236}">
                  <a16:creationId xmlns:a16="http://schemas.microsoft.com/office/drawing/2014/main" id="{2251D1D9-0561-4182-905D-3F19B6EDE63D}"/>
                </a:ext>
              </a:extLst>
            </p:cNvPr>
            <p:cNvSpPr/>
            <p:nvPr/>
          </p:nvSpPr>
          <p:spPr>
            <a:xfrm>
              <a:off x="7050743" y="2530252"/>
              <a:ext cx="4515177" cy="962583"/>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0" cap="none" spc="0" normalizeH="0" baseline="0" noProof="0" dirty="0">
                  <a:ln>
                    <a:noFill/>
                  </a:ln>
                  <a:solidFill>
                    <a:srgbClr val="FFD200"/>
                  </a:solidFill>
                  <a:effectLst/>
                  <a:uLnTx/>
                  <a:uFillTx/>
                  <a:latin typeface="Arial"/>
                  <a:ea typeface="+mn-ea"/>
                  <a:cs typeface="+mn-cs"/>
                </a:rPr>
                <a:t>Minor supportive data/facts</a:t>
              </a:r>
            </a:p>
          </p:txBody>
        </p:sp>
        <p:cxnSp>
          <p:nvCxnSpPr>
            <p:cNvPr id="29" name="Straight Arrow Connector 28">
              <a:extLst>
                <a:ext uri="{FF2B5EF4-FFF2-40B4-BE49-F238E27FC236}">
                  <a16:creationId xmlns:a16="http://schemas.microsoft.com/office/drawing/2014/main" id="{650156BF-6053-4F4C-A914-C9B225B074C2}"/>
                </a:ext>
              </a:extLst>
            </p:cNvPr>
            <p:cNvCxnSpPr/>
            <p:nvPr/>
          </p:nvCxnSpPr>
          <p:spPr>
            <a:xfrm>
              <a:off x="6815968" y="3022420"/>
              <a:ext cx="237259" cy="0"/>
            </a:xfrm>
            <a:prstGeom prst="straightConnector1">
              <a:avLst/>
            </a:prstGeom>
            <a:noFill/>
            <a:ln w="19050" cap="flat" cmpd="sng" algn="ctr">
              <a:solidFill>
                <a:srgbClr val="808080"/>
              </a:solidFill>
              <a:prstDash val="solid"/>
              <a:tailEnd type="triangle"/>
            </a:ln>
            <a:effectLst/>
          </p:spPr>
        </p:cxnSp>
        <p:sp>
          <p:nvSpPr>
            <p:cNvPr id="30" name="Rectangle 29">
              <a:extLst>
                <a:ext uri="{FF2B5EF4-FFF2-40B4-BE49-F238E27FC236}">
                  <a16:creationId xmlns:a16="http://schemas.microsoft.com/office/drawing/2014/main" id="{2D8BF7EB-D87B-48D3-810B-5BCE4A336E7D}"/>
                </a:ext>
              </a:extLst>
            </p:cNvPr>
            <p:cNvSpPr/>
            <p:nvPr/>
          </p:nvSpPr>
          <p:spPr>
            <a:xfrm>
              <a:off x="8658937" y="2834411"/>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31" name="Rectangle 30">
              <a:extLst>
                <a:ext uri="{FF2B5EF4-FFF2-40B4-BE49-F238E27FC236}">
                  <a16:creationId xmlns:a16="http://schemas.microsoft.com/office/drawing/2014/main" id="{7DCE306F-3515-4527-8DB9-4A1FB2722E53}"/>
                </a:ext>
              </a:extLst>
            </p:cNvPr>
            <p:cNvSpPr/>
            <p:nvPr/>
          </p:nvSpPr>
          <p:spPr>
            <a:xfrm>
              <a:off x="7168293" y="2837381"/>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32" name="Rectangle 31">
              <a:extLst>
                <a:ext uri="{FF2B5EF4-FFF2-40B4-BE49-F238E27FC236}">
                  <a16:creationId xmlns:a16="http://schemas.microsoft.com/office/drawing/2014/main" id="{5718C4F2-F12B-4F4A-920E-ABBC941236DC}"/>
                </a:ext>
              </a:extLst>
            </p:cNvPr>
            <p:cNvSpPr/>
            <p:nvPr/>
          </p:nvSpPr>
          <p:spPr>
            <a:xfrm>
              <a:off x="10170699" y="2830663"/>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grpSp>
      <p:sp>
        <p:nvSpPr>
          <p:cNvPr id="33" name="TextBox 32">
            <a:extLst>
              <a:ext uri="{FF2B5EF4-FFF2-40B4-BE49-F238E27FC236}">
                <a16:creationId xmlns:a16="http://schemas.microsoft.com/office/drawing/2014/main" id="{3B59D373-4F2F-4FB6-960C-C8F90A11367E}"/>
              </a:ext>
            </a:extLst>
          </p:cNvPr>
          <p:cNvSpPr txBox="1"/>
          <p:nvPr/>
        </p:nvSpPr>
        <p:spPr>
          <a:xfrm>
            <a:off x="617221" y="1325812"/>
            <a:ext cx="3974950" cy="3637919"/>
          </a:xfrm>
          <a:prstGeom prst="rect">
            <a:avLst/>
          </a:prstGeom>
          <a:noFill/>
        </p:spPr>
        <p:txBody>
          <a:bodyPr wrap="square" lIns="0" tIns="36576" rIns="0" bIns="0" rtlCol="0">
            <a:spAutoFit/>
          </a:bodyPr>
          <a:lstStyle/>
          <a:p>
            <a:pPr marL="356616" indent="-356616">
              <a:spcAft>
                <a:spcPts val="1200"/>
              </a:spcAft>
              <a:buClr>
                <a:schemeClr val="tx2"/>
              </a:buClr>
              <a:buSzPct val="70000"/>
              <a:buFont typeface="Arial" pitchFamily="34" charset="0"/>
              <a:buChar char="►"/>
            </a:pPr>
            <a:r>
              <a:rPr lang="en-GB" sz="1200" dirty="0">
                <a:solidFill>
                  <a:schemeClr val="bg1"/>
                </a:solidFill>
              </a:rPr>
              <a:t>The data storytelling templates are based on the logic of the SOLVED framework, which helps you organise your ideas and create powerful arguments.</a:t>
            </a:r>
          </a:p>
          <a:p>
            <a:pPr marL="356616" indent="-356616">
              <a:spcAft>
                <a:spcPts val="1200"/>
              </a:spcAft>
              <a:buClr>
                <a:schemeClr val="tx2"/>
              </a:buClr>
              <a:buSzPct val="70000"/>
              <a:buFont typeface="Arial" pitchFamily="34" charset="0"/>
              <a:buChar char="►"/>
            </a:pPr>
            <a:r>
              <a:rPr lang="en-GB" sz="1200" dirty="0">
                <a:solidFill>
                  <a:schemeClr val="bg1"/>
                </a:solidFill>
              </a:rPr>
              <a:t>The storyboard template to the right shows the logical flow from the </a:t>
            </a:r>
            <a:r>
              <a:rPr lang="en-GB" sz="1200" dirty="0">
                <a:solidFill>
                  <a:schemeClr val="tx1">
                    <a:lumMod val="20000"/>
                    <a:lumOff val="80000"/>
                  </a:schemeClr>
                </a:solidFill>
              </a:rPr>
              <a:t>Context, Trigger and Basic Question</a:t>
            </a:r>
            <a:r>
              <a:rPr lang="en-GB" sz="1200" dirty="0">
                <a:solidFill>
                  <a:schemeClr val="bg1"/>
                </a:solidFill>
              </a:rPr>
              <a:t> you are asking to a </a:t>
            </a:r>
            <a:r>
              <a:rPr lang="en-GB" sz="1200" dirty="0">
                <a:solidFill>
                  <a:srgbClr val="FF0000"/>
                </a:solidFill>
              </a:rPr>
              <a:t>Governing Thought</a:t>
            </a:r>
            <a:r>
              <a:rPr lang="en-GB" sz="1200" dirty="0">
                <a:solidFill>
                  <a:schemeClr val="bg1"/>
                </a:solidFill>
              </a:rPr>
              <a:t>, which is backed up by </a:t>
            </a:r>
            <a:r>
              <a:rPr lang="en-GB" sz="1200" dirty="0">
                <a:solidFill>
                  <a:schemeClr val="accent2"/>
                </a:solidFill>
              </a:rPr>
              <a:t>Major Supportive Arguments</a:t>
            </a:r>
            <a:r>
              <a:rPr lang="en-GB" sz="1200" dirty="0">
                <a:solidFill>
                  <a:schemeClr val="bg1"/>
                </a:solidFill>
              </a:rPr>
              <a:t>, which are each in turn backed up by </a:t>
            </a:r>
            <a:r>
              <a:rPr lang="en-GB" sz="1200" dirty="0">
                <a:solidFill>
                  <a:schemeClr val="tx2"/>
                </a:solidFill>
              </a:rPr>
              <a:t>Minor Supportive Data or Facts.</a:t>
            </a:r>
          </a:p>
          <a:p>
            <a:pPr marL="356616" indent="-356616">
              <a:spcAft>
                <a:spcPts val="1200"/>
              </a:spcAft>
              <a:buClr>
                <a:schemeClr val="tx2"/>
              </a:buClr>
              <a:buSzPct val="70000"/>
              <a:buFont typeface="Arial" pitchFamily="34" charset="0"/>
              <a:buChar char="►"/>
            </a:pPr>
            <a:r>
              <a:rPr lang="en-GB" sz="1200" dirty="0">
                <a:solidFill>
                  <a:schemeClr val="bg1"/>
                </a:solidFill>
              </a:rPr>
              <a:t>This principle of top-down communication is often referred to as the “</a:t>
            </a:r>
            <a:r>
              <a:rPr lang="en-GB" sz="1200" dirty="0">
                <a:solidFill>
                  <a:schemeClr val="tx2"/>
                </a:solidFill>
              </a:rPr>
              <a:t>pyramid principle</a:t>
            </a:r>
            <a:r>
              <a:rPr lang="en-GB" sz="1200" dirty="0">
                <a:solidFill>
                  <a:schemeClr val="bg1"/>
                </a:solidFill>
              </a:rPr>
              <a:t>” – a concept that was explained by Barbara Minto in the book of the same name.</a:t>
            </a:r>
          </a:p>
          <a:p>
            <a:pPr marL="356616" indent="-356616">
              <a:spcAft>
                <a:spcPts val="1200"/>
              </a:spcAft>
              <a:buClr>
                <a:schemeClr val="tx2"/>
              </a:buClr>
              <a:buSzPct val="70000"/>
              <a:buFont typeface="Arial" pitchFamily="34" charset="0"/>
              <a:buChar char="►"/>
            </a:pPr>
            <a:r>
              <a:rPr lang="en-GB" sz="1200" dirty="0">
                <a:solidFill>
                  <a:schemeClr val="bg1"/>
                </a:solidFill>
              </a:rPr>
              <a:t>Communication and analysis that is based on this is regarded as the gold standard in business settings, where stakeholders need to be informed with clear, concise and logic arguments.</a:t>
            </a:r>
            <a:endParaRPr lang="en-GB" sz="1200" dirty="0">
              <a:solidFill>
                <a:schemeClr val="tx2"/>
              </a:solidFill>
            </a:endParaRPr>
          </a:p>
        </p:txBody>
      </p:sp>
      <p:grpSp>
        <p:nvGrpSpPr>
          <p:cNvPr id="34" name="Group 33">
            <a:extLst>
              <a:ext uri="{FF2B5EF4-FFF2-40B4-BE49-F238E27FC236}">
                <a16:creationId xmlns:a16="http://schemas.microsoft.com/office/drawing/2014/main" id="{85FD37E9-ED24-4FC9-AF0D-AE4C55653C32}"/>
              </a:ext>
            </a:extLst>
          </p:cNvPr>
          <p:cNvGrpSpPr/>
          <p:nvPr/>
        </p:nvGrpSpPr>
        <p:grpSpPr>
          <a:xfrm>
            <a:off x="6843658" y="3452081"/>
            <a:ext cx="4749953" cy="962583"/>
            <a:chOff x="6815967" y="2530252"/>
            <a:chExt cx="4749953" cy="962583"/>
          </a:xfrm>
        </p:grpSpPr>
        <p:sp>
          <p:nvSpPr>
            <p:cNvPr id="35" name="Rectangle 34">
              <a:extLst>
                <a:ext uri="{FF2B5EF4-FFF2-40B4-BE49-F238E27FC236}">
                  <a16:creationId xmlns:a16="http://schemas.microsoft.com/office/drawing/2014/main" id="{4996A098-76A4-4BB6-B76D-DEF52C026E54}"/>
                </a:ext>
              </a:extLst>
            </p:cNvPr>
            <p:cNvSpPr>
              <a:spLocks noChangeArrowheads="1"/>
            </p:cNvSpPr>
            <p:nvPr/>
          </p:nvSpPr>
          <p:spPr bwMode="auto">
            <a:xfrm>
              <a:off x="7153084"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1,A</a:t>
              </a:r>
            </a:p>
          </p:txBody>
        </p:sp>
        <p:sp>
          <p:nvSpPr>
            <p:cNvPr id="36" name="Rectangle 35">
              <a:extLst>
                <a:ext uri="{FF2B5EF4-FFF2-40B4-BE49-F238E27FC236}">
                  <a16:creationId xmlns:a16="http://schemas.microsoft.com/office/drawing/2014/main" id="{CC388CC5-8D9D-4FC7-9FD5-630F98683331}"/>
                </a:ext>
              </a:extLst>
            </p:cNvPr>
            <p:cNvSpPr>
              <a:spLocks noChangeArrowheads="1"/>
            </p:cNvSpPr>
            <p:nvPr/>
          </p:nvSpPr>
          <p:spPr bwMode="auto">
            <a:xfrm>
              <a:off x="8650940"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altLang="en-US" sz="800" b="0" i="0" u="none" strike="noStrike" kern="0" cap="none" spc="0" normalizeH="0" baseline="0" noProof="0" dirty="0">
                  <a:ln>
                    <a:noFill/>
                  </a:ln>
                  <a:solidFill>
                    <a:prstClr val="white"/>
                  </a:solidFill>
                  <a:effectLst/>
                  <a:uLnTx/>
                  <a:uFillTx/>
                  <a:latin typeface="Arial"/>
                  <a:ea typeface="+mn-ea"/>
                  <a:cs typeface="+mn-cs"/>
                </a:rPr>
                <a:t>Minor 1,B</a:t>
              </a:r>
            </a:p>
          </p:txBody>
        </p:sp>
        <p:sp>
          <p:nvSpPr>
            <p:cNvPr id="37" name="Rectangle 36">
              <a:extLst>
                <a:ext uri="{FF2B5EF4-FFF2-40B4-BE49-F238E27FC236}">
                  <a16:creationId xmlns:a16="http://schemas.microsoft.com/office/drawing/2014/main" id="{38880C9D-8341-463A-99BF-425AB5931D42}"/>
                </a:ext>
              </a:extLst>
            </p:cNvPr>
            <p:cNvSpPr>
              <a:spLocks noChangeArrowheads="1"/>
            </p:cNvSpPr>
            <p:nvPr/>
          </p:nvSpPr>
          <p:spPr bwMode="auto">
            <a:xfrm>
              <a:off x="10148796" y="2817380"/>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1,C</a:t>
              </a:r>
            </a:p>
          </p:txBody>
        </p:sp>
        <p:sp>
          <p:nvSpPr>
            <p:cNvPr id="38" name="Rectangle 37">
              <a:extLst>
                <a:ext uri="{FF2B5EF4-FFF2-40B4-BE49-F238E27FC236}">
                  <a16:creationId xmlns:a16="http://schemas.microsoft.com/office/drawing/2014/main" id="{76A7FE79-D1D6-4067-AC02-A5C46845FFAD}"/>
                </a:ext>
              </a:extLst>
            </p:cNvPr>
            <p:cNvSpPr/>
            <p:nvPr/>
          </p:nvSpPr>
          <p:spPr>
            <a:xfrm>
              <a:off x="7050743" y="2530252"/>
              <a:ext cx="4515177" cy="962583"/>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0" cap="none" spc="0" normalizeH="0" baseline="0" noProof="0" dirty="0">
                  <a:ln>
                    <a:noFill/>
                  </a:ln>
                  <a:solidFill>
                    <a:srgbClr val="FFD200"/>
                  </a:solidFill>
                  <a:effectLst/>
                  <a:uLnTx/>
                  <a:uFillTx/>
                  <a:latin typeface="Arial"/>
                  <a:ea typeface="+mn-ea"/>
                  <a:cs typeface="+mn-cs"/>
                </a:rPr>
                <a:t>Minor supportive data/facts</a:t>
              </a:r>
            </a:p>
          </p:txBody>
        </p:sp>
        <p:cxnSp>
          <p:nvCxnSpPr>
            <p:cNvPr id="39" name="Straight Arrow Connector 38">
              <a:extLst>
                <a:ext uri="{FF2B5EF4-FFF2-40B4-BE49-F238E27FC236}">
                  <a16:creationId xmlns:a16="http://schemas.microsoft.com/office/drawing/2014/main" id="{8AD2833F-9B8B-4D76-B5C9-242FED1143AA}"/>
                </a:ext>
              </a:extLst>
            </p:cNvPr>
            <p:cNvCxnSpPr/>
            <p:nvPr/>
          </p:nvCxnSpPr>
          <p:spPr>
            <a:xfrm>
              <a:off x="6815967" y="3047255"/>
              <a:ext cx="237259" cy="0"/>
            </a:xfrm>
            <a:prstGeom prst="straightConnector1">
              <a:avLst/>
            </a:prstGeom>
            <a:noFill/>
            <a:ln w="19050" cap="flat" cmpd="sng" algn="ctr">
              <a:solidFill>
                <a:srgbClr val="808080"/>
              </a:solidFill>
              <a:prstDash val="solid"/>
              <a:tailEnd type="triangle"/>
            </a:ln>
            <a:effectLst/>
          </p:spPr>
        </p:cxnSp>
        <p:sp>
          <p:nvSpPr>
            <p:cNvPr id="40" name="Rectangle 39">
              <a:extLst>
                <a:ext uri="{FF2B5EF4-FFF2-40B4-BE49-F238E27FC236}">
                  <a16:creationId xmlns:a16="http://schemas.microsoft.com/office/drawing/2014/main" id="{7FC9B8E8-559B-491C-B4A3-63BC9C7C9B60}"/>
                </a:ext>
              </a:extLst>
            </p:cNvPr>
            <p:cNvSpPr/>
            <p:nvPr/>
          </p:nvSpPr>
          <p:spPr>
            <a:xfrm>
              <a:off x="8658937" y="2834411"/>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41" name="Rectangle 40">
              <a:extLst>
                <a:ext uri="{FF2B5EF4-FFF2-40B4-BE49-F238E27FC236}">
                  <a16:creationId xmlns:a16="http://schemas.microsoft.com/office/drawing/2014/main" id="{B797C0B9-7F55-49B9-B080-AAED2EDC3994}"/>
                </a:ext>
              </a:extLst>
            </p:cNvPr>
            <p:cNvSpPr/>
            <p:nvPr/>
          </p:nvSpPr>
          <p:spPr>
            <a:xfrm>
              <a:off x="7168293" y="2837381"/>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42" name="Rectangle 41">
              <a:extLst>
                <a:ext uri="{FF2B5EF4-FFF2-40B4-BE49-F238E27FC236}">
                  <a16:creationId xmlns:a16="http://schemas.microsoft.com/office/drawing/2014/main" id="{46732A81-9BFB-4669-9EF0-D39C7ECC0356}"/>
                </a:ext>
              </a:extLst>
            </p:cNvPr>
            <p:cNvSpPr/>
            <p:nvPr/>
          </p:nvSpPr>
          <p:spPr>
            <a:xfrm>
              <a:off x="10170699" y="2830663"/>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grpSp>
      <p:sp>
        <p:nvSpPr>
          <p:cNvPr id="43" name="Rectangle 42">
            <a:extLst>
              <a:ext uri="{FF2B5EF4-FFF2-40B4-BE49-F238E27FC236}">
                <a16:creationId xmlns:a16="http://schemas.microsoft.com/office/drawing/2014/main" id="{2D4D2F36-C729-43EF-A426-6C5773AD2AA5}"/>
              </a:ext>
            </a:extLst>
          </p:cNvPr>
          <p:cNvSpPr>
            <a:spLocks noChangeArrowheads="1"/>
          </p:cNvSpPr>
          <p:nvPr/>
        </p:nvSpPr>
        <p:spPr bwMode="auto">
          <a:xfrm>
            <a:off x="5560365" y="4848513"/>
            <a:ext cx="1255604" cy="544037"/>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altLang="en-US" sz="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44" name="Straight Arrow Connector 43">
            <a:extLst>
              <a:ext uri="{FF2B5EF4-FFF2-40B4-BE49-F238E27FC236}">
                <a16:creationId xmlns:a16="http://schemas.microsoft.com/office/drawing/2014/main" id="{150D5F07-98E2-4FB5-9446-D8A562817E63}"/>
              </a:ext>
            </a:extLst>
          </p:cNvPr>
          <p:cNvCxnSpPr/>
          <p:nvPr/>
        </p:nvCxnSpPr>
        <p:spPr>
          <a:xfrm>
            <a:off x="6843658" y="5136628"/>
            <a:ext cx="237259" cy="0"/>
          </a:xfrm>
          <a:prstGeom prst="straightConnector1">
            <a:avLst/>
          </a:prstGeom>
          <a:noFill/>
          <a:ln w="19050" cap="flat" cmpd="sng" algn="ctr">
            <a:solidFill>
              <a:srgbClr val="808080"/>
            </a:solidFill>
            <a:prstDash val="solid"/>
            <a:tailEnd type="triangle"/>
          </a:ln>
          <a:effectLst/>
        </p:spPr>
      </p:cxnSp>
      <p:grpSp>
        <p:nvGrpSpPr>
          <p:cNvPr id="45" name="Group 44">
            <a:extLst>
              <a:ext uri="{FF2B5EF4-FFF2-40B4-BE49-F238E27FC236}">
                <a16:creationId xmlns:a16="http://schemas.microsoft.com/office/drawing/2014/main" id="{663FBC51-5EAE-4DDC-AEFD-44B485223A13}"/>
              </a:ext>
            </a:extLst>
          </p:cNvPr>
          <p:cNvGrpSpPr/>
          <p:nvPr/>
        </p:nvGrpSpPr>
        <p:grpSpPr>
          <a:xfrm>
            <a:off x="7099827" y="4590976"/>
            <a:ext cx="4515177" cy="962583"/>
            <a:chOff x="7099827" y="4590976"/>
            <a:chExt cx="4515177" cy="962583"/>
          </a:xfrm>
        </p:grpSpPr>
        <p:sp>
          <p:nvSpPr>
            <p:cNvPr id="46" name="Rectangle 45">
              <a:extLst>
                <a:ext uri="{FF2B5EF4-FFF2-40B4-BE49-F238E27FC236}">
                  <a16:creationId xmlns:a16="http://schemas.microsoft.com/office/drawing/2014/main" id="{BD1B67EE-6383-4946-8BB9-30C6956699D2}"/>
                </a:ext>
              </a:extLst>
            </p:cNvPr>
            <p:cNvSpPr>
              <a:spLocks noChangeArrowheads="1"/>
            </p:cNvSpPr>
            <p:nvPr/>
          </p:nvSpPr>
          <p:spPr bwMode="auto">
            <a:xfrm>
              <a:off x="7202168" y="4878104"/>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1,A</a:t>
              </a:r>
            </a:p>
          </p:txBody>
        </p:sp>
        <p:sp>
          <p:nvSpPr>
            <p:cNvPr id="47" name="Rectangle 46">
              <a:extLst>
                <a:ext uri="{FF2B5EF4-FFF2-40B4-BE49-F238E27FC236}">
                  <a16:creationId xmlns:a16="http://schemas.microsoft.com/office/drawing/2014/main" id="{5E3EAB80-7AB2-463E-BAB9-D75C24374066}"/>
                </a:ext>
              </a:extLst>
            </p:cNvPr>
            <p:cNvSpPr>
              <a:spLocks noChangeArrowheads="1"/>
            </p:cNvSpPr>
            <p:nvPr/>
          </p:nvSpPr>
          <p:spPr bwMode="auto">
            <a:xfrm>
              <a:off x="8700024" y="4878104"/>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altLang="en-US" sz="800" b="0" i="0" u="none" strike="noStrike" kern="0" cap="none" spc="0" normalizeH="0" baseline="0" noProof="0" dirty="0">
                  <a:ln>
                    <a:noFill/>
                  </a:ln>
                  <a:solidFill>
                    <a:prstClr val="white"/>
                  </a:solidFill>
                  <a:effectLst/>
                  <a:uLnTx/>
                  <a:uFillTx/>
                  <a:latin typeface="Arial"/>
                  <a:ea typeface="+mn-ea"/>
                  <a:cs typeface="+mn-cs"/>
                </a:rPr>
                <a:t>Minor 1,B</a:t>
              </a:r>
            </a:p>
          </p:txBody>
        </p:sp>
        <p:sp>
          <p:nvSpPr>
            <p:cNvPr id="48" name="Rectangle 47">
              <a:extLst>
                <a:ext uri="{FF2B5EF4-FFF2-40B4-BE49-F238E27FC236}">
                  <a16:creationId xmlns:a16="http://schemas.microsoft.com/office/drawing/2014/main" id="{5808C67F-963E-4246-B9CC-D36FDA4C4722}"/>
                </a:ext>
              </a:extLst>
            </p:cNvPr>
            <p:cNvSpPr>
              <a:spLocks noChangeArrowheads="1"/>
            </p:cNvSpPr>
            <p:nvPr/>
          </p:nvSpPr>
          <p:spPr bwMode="auto">
            <a:xfrm>
              <a:off x="10197880" y="4878104"/>
              <a:ext cx="1334029" cy="54403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800" b="0" i="0" u="none" strike="noStrike" kern="0" cap="none" spc="0" normalizeH="0" baseline="0" noProof="0" dirty="0">
                  <a:ln>
                    <a:noFill/>
                  </a:ln>
                  <a:solidFill>
                    <a:prstClr val="white"/>
                  </a:solidFill>
                  <a:effectLst/>
                  <a:uLnTx/>
                  <a:uFillTx/>
                  <a:latin typeface="Arial"/>
                  <a:ea typeface="+mn-ea"/>
                  <a:cs typeface="+mn-cs"/>
                </a:rPr>
                <a:t>Minor 1,C</a:t>
              </a:r>
            </a:p>
          </p:txBody>
        </p:sp>
        <p:sp>
          <p:nvSpPr>
            <p:cNvPr id="49" name="Rectangle 48">
              <a:extLst>
                <a:ext uri="{FF2B5EF4-FFF2-40B4-BE49-F238E27FC236}">
                  <a16:creationId xmlns:a16="http://schemas.microsoft.com/office/drawing/2014/main" id="{9484C2E3-59CF-43B8-AA59-B5DEB86F040C}"/>
                </a:ext>
              </a:extLst>
            </p:cNvPr>
            <p:cNvSpPr/>
            <p:nvPr/>
          </p:nvSpPr>
          <p:spPr>
            <a:xfrm>
              <a:off x="7099827" y="4590976"/>
              <a:ext cx="4515177" cy="962583"/>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0" cap="none" spc="0" normalizeH="0" baseline="0" noProof="0" dirty="0">
                  <a:ln>
                    <a:noFill/>
                  </a:ln>
                  <a:solidFill>
                    <a:srgbClr val="FFD200"/>
                  </a:solidFill>
                  <a:effectLst/>
                  <a:uLnTx/>
                  <a:uFillTx/>
                  <a:latin typeface="Arial"/>
                  <a:ea typeface="+mn-ea"/>
                  <a:cs typeface="+mn-cs"/>
                </a:rPr>
                <a:t>Minor supportive data/facts</a:t>
              </a:r>
            </a:p>
          </p:txBody>
        </p:sp>
        <p:sp>
          <p:nvSpPr>
            <p:cNvPr id="50" name="Rectangle 49">
              <a:extLst>
                <a:ext uri="{FF2B5EF4-FFF2-40B4-BE49-F238E27FC236}">
                  <a16:creationId xmlns:a16="http://schemas.microsoft.com/office/drawing/2014/main" id="{1180A3AA-DDF6-46FA-93BA-73596F5E9E09}"/>
                </a:ext>
              </a:extLst>
            </p:cNvPr>
            <p:cNvSpPr/>
            <p:nvPr/>
          </p:nvSpPr>
          <p:spPr>
            <a:xfrm>
              <a:off x="8708021" y="4895135"/>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51" name="Rectangle 50">
              <a:extLst>
                <a:ext uri="{FF2B5EF4-FFF2-40B4-BE49-F238E27FC236}">
                  <a16:creationId xmlns:a16="http://schemas.microsoft.com/office/drawing/2014/main" id="{7B75BBA2-2457-4914-9673-05609BDF1CCA}"/>
                </a:ext>
              </a:extLst>
            </p:cNvPr>
            <p:cNvSpPr/>
            <p:nvPr/>
          </p:nvSpPr>
          <p:spPr>
            <a:xfrm>
              <a:off x="7217377" y="4898105"/>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sp>
          <p:nvSpPr>
            <p:cNvPr id="52" name="Rectangle 51">
              <a:extLst>
                <a:ext uri="{FF2B5EF4-FFF2-40B4-BE49-F238E27FC236}">
                  <a16:creationId xmlns:a16="http://schemas.microsoft.com/office/drawing/2014/main" id="{A5D935C9-52D5-46D4-9D9E-894A7DA40254}"/>
                </a:ext>
              </a:extLst>
            </p:cNvPr>
            <p:cNvSpPr/>
            <p:nvPr/>
          </p:nvSpPr>
          <p:spPr>
            <a:xfrm>
              <a:off x="10219783" y="4891387"/>
              <a:ext cx="509845" cy="21659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800" dirty="0">
                <a:solidFill>
                  <a:schemeClr val="tx1"/>
                </a:solidFill>
              </a:endParaRPr>
            </a:p>
          </p:txBody>
        </p:sp>
      </p:grpSp>
    </p:spTree>
    <p:extLst>
      <p:ext uri="{BB962C8B-B14F-4D97-AF65-F5344CB8AC3E}">
        <p14:creationId xmlns:p14="http://schemas.microsoft.com/office/powerpoint/2010/main" val="4038350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25</a:t>
            </a:fld>
            <a:endParaRPr dirty="0"/>
          </a:p>
        </p:txBody>
      </p:sp>
      <p:sp>
        <p:nvSpPr>
          <p:cNvPr id="53" name="Title 36">
            <a:extLst>
              <a:ext uri="{FF2B5EF4-FFF2-40B4-BE49-F238E27FC236}">
                <a16:creationId xmlns:a16="http://schemas.microsoft.com/office/drawing/2014/main" id="{B14C824B-D371-4A2A-AB5F-E35692F478AF}"/>
              </a:ext>
            </a:extLst>
          </p:cNvPr>
          <p:cNvSpPr txBox="1">
            <a:spLocks/>
          </p:cNvSpPr>
          <p:nvPr/>
        </p:nvSpPr>
        <p:spPr>
          <a:xfrm>
            <a:off x="609918" y="294200"/>
            <a:ext cx="10978515"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SOLVED Storyboard Example</a:t>
            </a:r>
            <a:endParaRPr lang="en-US" dirty="0"/>
          </a:p>
        </p:txBody>
      </p:sp>
      <p:cxnSp>
        <p:nvCxnSpPr>
          <p:cNvPr id="54" name="Elbow Connector 8">
            <a:extLst>
              <a:ext uri="{FF2B5EF4-FFF2-40B4-BE49-F238E27FC236}">
                <a16:creationId xmlns:a16="http://schemas.microsoft.com/office/drawing/2014/main" id="{E06533BF-4464-4BBF-BD56-DEC95CCB63AE}"/>
              </a:ext>
            </a:extLst>
          </p:cNvPr>
          <p:cNvCxnSpPr>
            <a:cxnSpLocks/>
            <a:stCxn id="59" idx="2"/>
            <a:endCxn id="71" idx="0"/>
          </p:cNvCxnSpPr>
          <p:nvPr/>
        </p:nvCxnSpPr>
        <p:spPr>
          <a:xfrm rot="5400000">
            <a:off x="5580133" y="-1376988"/>
            <a:ext cx="321406" cy="7679530"/>
          </a:xfrm>
          <a:prstGeom prst="bentConnector3">
            <a:avLst>
              <a:gd name="adj1" fmla="val 50000"/>
            </a:avLst>
          </a:prstGeom>
          <a:noFill/>
          <a:ln w="19050" cap="flat" cmpd="sng" algn="ctr">
            <a:solidFill>
              <a:srgbClr val="808080"/>
            </a:solidFill>
            <a:prstDash val="solid"/>
            <a:tailEnd type="triangle"/>
          </a:ln>
          <a:effectLst/>
        </p:spPr>
      </p:cxnSp>
      <p:grpSp>
        <p:nvGrpSpPr>
          <p:cNvPr id="55" name="Group 54">
            <a:extLst>
              <a:ext uri="{FF2B5EF4-FFF2-40B4-BE49-F238E27FC236}">
                <a16:creationId xmlns:a16="http://schemas.microsoft.com/office/drawing/2014/main" id="{E2FC0091-29DE-4582-A06A-54EB0E3C5084}"/>
              </a:ext>
            </a:extLst>
          </p:cNvPr>
          <p:cNvGrpSpPr/>
          <p:nvPr/>
        </p:nvGrpSpPr>
        <p:grpSpPr>
          <a:xfrm>
            <a:off x="624493" y="1207371"/>
            <a:ext cx="10359882" cy="1129421"/>
            <a:chOff x="624528" y="1098921"/>
            <a:chExt cx="10409221" cy="1235496"/>
          </a:xfrm>
        </p:grpSpPr>
        <p:sp>
          <p:nvSpPr>
            <p:cNvPr id="56" name="Title 6">
              <a:extLst>
                <a:ext uri="{FF2B5EF4-FFF2-40B4-BE49-F238E27FC236}">
                  <a16:creationId xmlns:a16="http://schemas.microsoft.com/office/drawing/2014/main" id="{51D8B32A-D0D4-4EAF-A56B-950B1874EEAC}"/>
                </a:ext>
              </a:extLst>
            </p:cNvPr>
            <p:cNvSpPr txBox="1">
              <a:spLocks/>
            </p:cNvSpPr>
            <p:nvPr/>
          </p:nvSpPr>
          <p:spPr>
            <a:xfrm>
              <a:off x="830394" y="1556638"/>
              <a:ext cx="4163788" cy="590880"/>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endParaRPr lang="en-US" sz="1000" dirty="0"/>
            </a:p>
          </p:txBody>
        </p:sp>
        <p:sp>
          <p:nvSpPr>
            <p:cNvPr id="57" name="Title 6">
              <a:extLst>
                <a:ext uri="{FF2B5EF4-FFF2-40B4-BE49-F238E27FC236}">
                  <a16:creationId xmlns:a16="http://schemas.microsoft.com/office/drawing/2014/main" id="{B1058781-05C5-4048-9BA0-4A0598E900F0}"/>
                </a:ext>
              </a:extLst>
            </p:cNvPr>
            <p:cNvSpPr txBox="1">
              <a:spLocks/>
            </p:cNvSpPr>
            <p:nvPr/>
          </p:nvSpPr>
          <p:spPr>
            <a:xfrm>
              <a:off x="1164601" y="1743537"/>
              <a:ext cx="4163788" cy="590880"/>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endParaRPr lang="en-US" sz="1000" dirty="0"/>
            </a:p>
          </p:txBody>
        </p:sp>
        <p:sp>
          <p:nvSpPr>
            <p:cNvPr id="58" name="Rectangle 57">
              <a:extLst>
                <a:ext uri="{FF2B5EF4-FFF2-40B4-BE49-F238E27FC236}">
                  <a16:creationId xmlns:a16="http://schemas.microsoft.com/office/drawing/2014/main" id="{6129F936-8355-4B42-B7CB-993B99EF33A2}"/>
                </a:ext>
              </a:extLst>
            </p:cNvPr>
            <p:cNvSpPr/>
            <p:nvPr/>
          </p:nvSpPr>
          <p:spPr>
            <a:xfrm>
              <a:off x="624528" y="1098921"/>
              <a:ext cx="7228746" cy="1197516"/>
            </a:xfrm>
            <a:prstGeom prst="rect">
              <a:avLst/>
            </a:prstGeom>
            <a:noFill/>
            <a:ln w="19050" cap="flat" cmpd="sng" algn="ctr">
              <a:solidFill>
                <a:srgbClr val="80808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1" i="0" u="none" strike="noStrike" kern="0" cap="none" spc="0" normalizeH="0" baseline="0" noProof="0" dirty="0">
                <a:ln>
                  <a:noFill/>
                </a:ln>
                <a:solidFill>
                  <a:prstClr val="white"/>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4A7AB96A-A814-40E5-A62E-F46BD3797A7B}"/>
                </a:ext>
              </a:extLst>
            </p:cNvPr>
            <p:cNvSpPr>
              <a:spLocks noChangeArrowheads="1"/>
            </p:cNvSpPr>
            <p:nvPr/>
          </p:nvSpPr>
          <p:spPr bwMode="auto">
            <a:xfrm>
              <a:off x="8212830" y="1098921"/>
              <a:ext cx="2820919" cy="1197517"/>
            </a:xfrm>
            <a:prstGeom prst="rect">
              <a:avLst/>
            </a:prstGeom>
            <a:noFill/>
            <a:ln w="19050" cap="flat" cmpd="sng" algn="ctr">
              <a:solidFill>
                <a:srgbClr val="F04C3E"/>
              </a:solidFill>
              <a:prstDash val="solid"/>
              <a:headEnd/>
              <a:tailEnd/>
            </a:ln>
            <a:effec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F04C3E"/>
                  </a:solidFill>
                  <a:effectLst/>
                  <a:uLnTx/>
                  <a:uFillTx/>
                  <a:latin typeface="Arial"/>
                  <a:ea typeface="+mn-ea"/>
                  <a:cs typeface="+mn-cs"/>
                </a:rPr>
                <a:t>Governing thought</a:t>
              </a:r>
              <a:br>
                <a:rPr kumimoji="0" lang="en-US" altLang="en-US" sz="900" b="1" i="0" u="none" strike="noStrike" kern="0" cap="none" spc="0" normalizeH="0" baseline="0" noProof="0" dirty="0">
                  <a:ln>
                    <a:noFill/>
                  </a:ln>
                  <a:solidFill>
                    <a:srgbClr val="F04C3E"/>
                  </a:solidFill>
                  <a:effectLst/>
                  <a:uLnTx/>
                  <a:uFillTx/>
                  <a:latin typeface="Arial"/>
                  <a:ea typeface="+mn-ea"/>
                  <a:cs typeface="+mn-cs"/>
                </a:rPr>
              </a:br>
              <a:r>
                <a:rPr kumimoji="0" lang="en-US" altLang="en-US" sz="900" b="1" i="0" u="none" strike="noStrike" kern="0" cap="none" spc="0" normalizeH="0" baseline="0" noProof="0" dirty="0">
                  <a:ln>
                    <a:noFill/>
                  </a:ln>
                  <a:solidFill>
                    <a:srgbClr val="F04C3E"/>
                  </a:solidFill>
                  <a:effectLst/>
                  <a:uLnTx/>
                  <a:uFillTx/>
                  <a:latin typeface="Arial"/>
                  <a:ea typeface="+mn-ea"/>
                  <a:cs typeface="+mn-cs"/>
                </a:rPr>
                <a:t>(Response/Recommendation)</a:t>
              </a:r>
            </a:p>
          </p:txBody>
        </p:sp>
        <p:grpSp>
          <p:nvGrpSpPr>
            <p:cNvPr id="60" name="Group 59">
              <a:extLst>
                <a:ext uri="{FF2B5EF4-FFF2-40B4-BE49-F238E27FC236}">
                  <a16:creationId xmlns:a16="http://schemas.microsoft.com/office/drawing/2014/main" id="{7F18A3DD-BE70-46C3-A8B5-28683C15C041}"/>
                </a:ext>
              </a:extLst>
            </p:cNvPr>
            <p:cNvGrpSpPr/>
            <p:nvPr/>
          </p:nvGrpSpPr>
          <p:grpSpPr>
            <a:xfrm>
              <a:off x="838181" y="1214591"/>
              <a:ext cx="2154367" cy="975723"/>
              <a:chOff x="677898" y="1768108"/>
              <a:chExt cx="2296859" cy="975723"/>
            </a:xfrm>
          </p:grpSpPr>
          <p:sp>
            <p:nvSpPr>
              <p:cNvPr id="68" name="Rectangle 67">
                <a:extLst>
                  <a:ext uri="{FF2B5EF4-FFF2-40B4-BE49-F238E27FC236}">
                    <a16:creationId xmlns:a16="http://schemas.microsoft.com/office/drawing/2014/main" id="{04F14EF9-2B3E-459C-A5B4-7EB554B9FEBB}"/>
                  </a:ext>
                </a:extLst>
              </p:cNvPr>
              <p:cNvSpPr>
                <a:spLocks noChangeArrowheads="1"/>
              </p:cNvSpPr>
              <p:nvPr/>
            </p:nvSpPr>
            <p:spPr bwMode="auto">
              <a:xfrm>
                <a:off x="677898" y="1768108"/>
                <a:ext cx="2296859" cy="975723"/>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900" b="1" i="0" u="none" strike="noStrike" kern="0" cap="none" spc="0" normalizeH="0" baseline="0" noProof="0" dirty="0">
                    <a:ln>
                      <a:noFill/>
                    </a:ln>
                    <a:solidFill>
                      <a:prstClr val="white"/>
                    </a:solidFill>
                    <a:effectLst/>
                    <a:uLnTx/>
                    <a:uFillTx/>
                    <a:latin typeface="Arial"/>
                    <a:ea typeface="+mn-ea"/>
                    <a:cs typeface="+mn-cs"/>
                  </a:rPr>
                  <a:t>Context</a:t>
                </a:r>
              </a:p>
            </p:txBody>
          </p:sp>
          <p:sp>
            <p:nvSpPr>
              <p:cNvPr id="69" name="TextBox 68">
                <a:extLst>
                  <a:ext uri="{FF2B5EF4-FFF2-40B4-BE49-F238E27FC236}">
                    <a16:creationId xmlns:a16="http://schemas.microsoft.com/office/drawing/2014/main" id="{B0D75339-73CF-4DA3-B722-274FFC01503E}"/>
                  </a:ext>
                </a:extLst>
              </p:cNvPr>
              <p:cNvSpPr txBox="1"/>
              <p:nvPr/>
            </p:nvSpPr>
            <p:spPr>
              <a:xfrm>
                <a:off x="806492" y="1994104"/>
                <a:ext cx="2104567"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Some firms in the automotive sector are divesting</a:t>
                </a:r>
              </a:p>
            </p:txBody>
          </p:sp>
        </p:grpSp>
        <p:grpSp>
          <p:nvGrpSpPr>
            <p:cNvPr id="61" name="Group 60">
              <a:extLst>
                <a:ext uri="{FF2B5EF4-FFF2-40B4-BE49-F238E27FC236}">
                  <a16:creationId xmlns:a16="http://schemas.microsoft.com/office/drawing/2014/main" id="{FD1221CE-B707-47AB-8B1F-F6FD4FC6B3B1}"/>
                </a:ext>
              </a:extLst>
            </p:cNvPr>
            <p:cNvGrpSpPr/>
            <p:nvPr/>
          </p:nvGrpSpPr>
          <p:grpSpPr>
            <a:xfrm>
              <a:off x="3162447" y="1225684"/>
              <a:ext cx="2154367" cy="975723"/>
              <a:chOff x="3080753" y="1768108"/>
              <a:chExt cx="2296859" cy="975723"/>
            </a:xfrm>
          </p:grpSpPr>
          <p:sp>
            <p:nvSpPr>
              <p:cNvPr id="66" name="Rectangle 65">
                <a:extLst>
                  <a:ext uri="{FF2B5EF4-FFF2-40B4-BE49-F238E27FC236}">
                    <a16:creationId xmlns:a16="http://schemas.microsoft.com/office/drawing/2014/main" id="{9B3EF6D9-7F5B-432B-B9AD-668490FCAF24}"/>
                  </a:ext>
                </a:extLst>
              </p:cNvPr>
              <p:cNvSpPr>
                <a:spLocks noChangeArrowheads="1"/>
              </p:cNvSpPr>
              <p:nvPr/>
            </p:nvSpPr>
            <p:spPr bwMode="auto">
              <a:xfrm>
                <a:off x="3080753" y="1768108"/>
                <a:ext cx="2296859" cy="975723"/>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900" b="1" i="0" u="none" strike="noStrike" kern="0" cap="none" spc="0" normalizeH="0" baseline="0" noProof="0" dirty="0">
                    <a:ln>
                      <a:noFill/>
                    </a:ln>
                    <a:solidFill>
                      <a:prstClr val="white"/>
                    </a:solidFill>
                    <a:effectLst/>
                    <a:uLnTx/>
                    <a:uFillTx/>
                    <a:latin typeface="Arial"/>
                    <a:ea typeface="+mn-ea"/>
                    <a:cs typeface="+mn-cs"/>
                  </a:rPr>
                  <a:t>Trigger</a:t>
                </a:r>
              </a:p>
            </p:txBody>
          </p:sp>
          <p:sp>
            <p:nvSpPr>
              <p:cNvPr id="67" name="TextBox 66">
                <a:extLst>
                  <a:ext uri="{FF2B5EF4-FFF2-40B4-BE49-F238E27FC236}">
                    <a16:creationId xmlns:a16="http://schemas.microsoft.com/office/drawing/2014/main" id="{36FAC133-D7BD-4A65-A13B-653C76A15F09}"/>
                  </a:ext>
                </a:extLst>
              </p:cNvPr>
              <p:cNvSpPr txBox="1"/>
              <p:nvPr/>
            </p:nvSpPr>
            <p:spPr>
              <a:xfrm>
                <a:off x="3273045" y="2024454"/>
                <a:ext cx="1915552"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Other firms might benefit from following suit</a:t>
                </a:r>
              </a:p>
            </p:txBody>
          </p:sp>
        </p:grpSp>
        <p:grpSp>
          <p:nvGrpSpPr>
            <p:cNvPr id="62" name="Group 61">
              <a:extLst>
                <a:ext uri="{FF2B5EF4-FFF2-40B4-BE49-F238E27FC236}">
                  <a16:creationId xmlns:a16="http://schemas.microsoft.com/office/drawing/2014/main" id="{46A590DF-3D5E-4396-8158-AABEF2E5614A}"/>
                </a:ext>
              </a:extLst>
            </p:cNvPr>
            <p:cNvGrpSpPr/>
            <p:nvPr/>
          </p:nvGrpSpPr>
          <p:grpSpPr>
            <a:xfrm>
              <a:off x="5522680" y="1236717"/>
              <a:ext cx="2154367" cy="975723"/>
              <a:chOff x="5483608" y="1768108"/>
              <a:chExt cx="2296859" cy="975723"/>
            </a:xfrm>
          </p:grpSpPr>
          <p:sp>
            <p:nvSpPr>
              <p:cNvPr id="64" name="Rectangle 63">
                <a:extLst>
                  <a:ext uri="{FF2B5EF4-FFF2-40B4-BE49-F238E27FC236}">
                    <a16:creationId xmlns:a16="http://schemas.microsoft.com/office/drawing/2014/main" id="{C207CBA4-AD50-4A43-B4E5-31B5553AD99B}"/>
                  </a:ext>
                </a:extLst>
              </p:cNvPr>
              <p:cNvSpPr>
                <a:spLocks noChangeArrowheads="1"/>
              </p:cNvSpPr>
              <p:nvPr/>
            </p:nvSpPr>
            <p:spPr bwMode="auto">
              <a:xfrm>
                <a:off x="5483608" y="1768108"/>
                <a:ext cx="2296859" cy="975723"/>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r>
                  <a:rPr kumimoji="0" lang="en-US" sz="900" b="1" i="0" u="none" strike="noStrike" kern="0" cap="none" spc="0" normalizeH="0" baseline="0" noProof="0" dirty="0">
                    <a:ln>
                      <a:noFill/>
                    </a:ln>
                    <a:solidFill>
                      <a:prstClr val="white"/>
                    </a:solidFill>
                    <a:effectLst/>
                    <a:uLnTx/>
                    <a:uFillTx/>
                    <a:latin typeface="Arial"/>
                    <a:ea typeface="+mn-ea"/>
                    <a:cs typeface="+mn-cs"/>
                  </a:rPr>
                  <a:t>Basic Question to answer?</a:t>
                </a:r>
              </a:p>
            </p:txBody>
          </p:sp>
          <p:sp>
            <p:nvSpPr>
              <p:cNvPr id="65" name="TextBox 64">
                <a:extLst>
                  <a:ext uri="{FF2B5EF4-FFF2-40B4-BE49-F238E27FC236}">
                    <a16:creationId xmlns:a16="http://schemas.microsoft.com/office/drawing/2014/main" id="{B5744417-3B77-45BC-8BF8-42F4A0641714}"/>
                  </a:ext>
                </a:extLst>
              </p:cNvPr>
              <p:cNvSpPr txBox="1"/>
              <p:nvPr/>
            </p:nvSpPr>
            <p:spPr>
              <a:xfrm>
                <a:off x="5685133" y="2024454"/>
                <a:ext cx="1862000"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Who should the account team approach?</a:t>
                </a:r>
              </a:p>
            </p:txBody>
          </p:sp>
        </p:grpSp>
        <p:sp>
          <p:nvSpPr>
            <p:cNvPr id="63" name="TextBox 62">
              <a:extLst>
                <a:ext uri="{FF2B5EF4-FFF2-40B4-BE49-F238E27FC236}">
                  <a16:creationId xmlns:a16="http://schemas.microsoft.com/office/drawing/2014/main" id="{634E2F21-6CB1-43A7-9CE8-1CE036EEA3E7}"/>
                </a:ext>
              </a:extLst>
            </p:cNvPr>
            <p:cNvSpPr txBox="1"/>
            <p:nvPr/>
          </p:nvSpPr>
          <p:spPr>
            <a:xfrm>
              <a:off x="8420100" y="1533971"/>
              <a:ext cx="2464236" cy="362355"/>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The account team should approach ‘Company A’ to discuss divesting</a:t>
              </a:r>
            </a:p>
          </p:txBody>
        </p:sp>
      </p:grpSp>
      <p:grpSp>
        <p:nvGrpSpPr>
          <p:cNvPr id="70" name="Group 69">
            <a:extLst>
              <a:ext uri="{FF2B5EF4-FFF2-40B4-BE49-F238E27FC236}">
                <a16:creationId xmlns:a16="http://schemas.microsoft.com/office/drawing/2014/main" id="{604107F3-1440-4A9E-A27B-40972122A809}"/>
              </a:ext>
            </a:extLst>
          </p:cNvPr>
          <p:cNvGrpSpPr/>
          <p:nvPr/>
        </p:nvGrpSpPr>
        <p:grpSpPr>
          <a:xfrm>
            <a:off x="617221" y="2623480"/>
            <a:ext cx="2825932" cy="3610521"/>
            <a:chOff x="617221" y="2648031"/>
            <a:chExt cx="2839391" cy="3949622"/>
          </a:xfrm>
        </p:grpSpPr>
        <p:sp>
          <p:nvSpPr>
            <p:cNvPr id="71" name="Rectangle 70">
              <a:extLst>
                <a:ext uri="{FF2B5EF4-FFF2-40B4-BE49-F238E27FC236}">
                  <a16:creationId xmlns:a16="http://schemas.microsoft.com/office/drawing/2014/main" id="{68DDE33D-74F4-448A-955A-BCDEF7409248}"/>
                </a:ext>
              </a:extLst>
            </p:cNvPr>
            <p:cNvSpPr/>
            <p:nvPr/>
          </p:nvSpPr>
          <p:spPr>
            <a:xfrm>
              <a:off x="617221" y="2648031"/>
              <a:ext cx="2579928" cy="3949622"/>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00A3AE"/>
                  </a:solidFill>
                  <a:effectLst/>
                  <a:uLnTx/>
                  <a:uFillTx/>
                  <a:latin typeface="Arial"/>
                  <a:ea typeface="+mn-ea"/>
                  <a:cs typeface="+mn-cs"/>
                </a:rPr>
                <a:t>Major supportive arguments</a:t>
              </a:r>
            </a:p>
          </p:txBody>
        </p:sp>
        <p:grpSp>
          <p:nvGrpSpPr>
            <p:cNvPr id="72" name="Group 71">
              <a:extLst>
                <a:ext uri="{FF2B5EF4-FFF2-40B4-BE49-F238E27FC236}">
                  <a16:creationId xmlns:a16="http://schemas.microsoft.com/office/drawing/2014/main" id="{BCE0F381-4873-478B-8B75-32F75ADF0A70}"/>
                </a:ext>
              </a:extLst>
            </p:cNvPr>
            <p:cNvGrpSpPr/>
            <p:nvPr/>
          </p:nvGrpSpPr>
          <p:grpSpPr>
            <a:xfrm>
              <a:off x="781231" y="3006668"/>
              <a:ext cx="2675381" cy="975723"/>
              <a:chOff x="781231" y="3006668"/>
              <a:chExt cx="2675381" cy="975723"/>
            </a:xfrm>
          </p:grpSpPr>
          <p:sp>
            <p:nvSpPr>
              <p:cNvPr id="81" name="Rectangle 80">
                <a:extLst>
                  <a:ext uri="{FF2B5EF4-FFF2-40B4-BE49-F238E27FC236}">
                    <a16:creationId xmlns:a16="http://schemas.microsoft.com/office/drawing/2014/main" id="{7C9003C2-9BE9-427E-9914-4FD483C4F1CD}"/>
                  </a:ext>
                </a:extLst>
              </p:cNvPr>
              <p:cNvSpPr>
                <a:spLocks noChangeArrowheads="1"/>
              </p:cNvSpPr>
              <p:nvPr/>
            </p:nvSpPr>
            <p:spPr bwMode="auto">
              <a:xfrm>
                <a:off x="781231" y="3006668"/>
                <a:ext cx="2251908" cy="975723"/>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cxnSp>
            <p:nvCxnSpPr>
              <p:cNvPr id="82" name="Straight Arrow Connector 81">
                <a:extLst>
                  <a:ext uri="{FF2B5EF4-FFF2-40B4-BE49-F238E27FC236}">
                    <a16:creationId xmlns:a16="http://schemas.microsoft.com/office/drawing/2014/main" id="{8E716673-0E2C-4149-809F-3566B52C1FE8}"/>
                  </a:ext>
                </a:extLst>
              </p:cNvPr>
              <p:cNvCxnSpPr/>
              <p:nvPr/>
            </p:nvCxnSpPr>
            <p:spPr>
              <a:xfrm>
                <a:off x="3031092" y="3494529"/>
                <a:ext cx="425520" cy="0"/>
              </a:xfrm>
              <a:prstGeom prst="straightConnector1">
                <a:avLst/>
              </a:prstGeom>
              <a:noFill/>
              <a:ln w="19050" cap="flat" cmpd="sng" algn="ctr">
                <a:solidFill>
                  <a:srgbClr val="808080"/>
                </a:solidFill>
                <a:prstDash val="solid"/>
                <a:tailEnd type="triangle"/>
              </a:ln>
              <a:effectLst/>
            </p:spPr>
          </p:cxnSp>
          <p:sp>
            <p:nvSpPr>
              <p:cNvPr id="83" name="TextBox 82">
                <a:extLst>
                  <a:ext uri="{FF2B5EF4-FFF2-40B4-BE49-F238E27FC236}">
                    <a16:creationId xmlns:a16="http://schemas.microsoft.com/office/drawing/2014/main" id="{9968A06E-7649-473E-BC5A-DA7413F5727D}"/>
                  </a:ext>
                </a:extLst>
              </p:cNvPr>
              <p:cNvSpPr txBox="1"/>
              <p:nvPr/>
            </p:nvSpPr>
            <p:spPr>
              <a:xfrm>
                <a:off x="988632" y="3250319"/>
                <a:ext cx="1862000"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Company A has had a recent change of leadership</a:t>
                </a:r>
              </a:p>
            </p:txBody>
          </p:sp>
        </p:grpSp>
        <p:grpSp>
          <p:nvGrpSpPr>
            <p:cNvPr id="73" name="Group 72">
              <a:extLst>
                <a:ext uri="{FF2B5EF4-FFF2-40B4-BE49-F238E27FC236}">
                  <a16:creationId xmlns:a16="http://schemas.microsoft.com/office/drawing/2014/main" id="{66D81AB1-320A-48C3-8BB6-ABD06C490208}"/>
                </a:ext>
              </a:extLst>
            </p:cNvPr>
            <p:cNvGrpSpPr/>
            <p:nvPr/>
          </p:nvGrpSpPr>
          <p:grpSpPr>
            <a:xfrm>
              <a:off x="779184" y="4200248"/>
              <a:ext cx="2677428" cy="975723"/>
              <a:chOff x="779184" y="4200248"/>
              <a:chExt cx="2677428" cy="975723"/>
            </a:xfrm>
          </p:grpSpPr>
          <p:sp>
            <p:nvSpPr>
              <p:cNvPr id="78" name="Rectangle 77">
                <a:extLst>
                  <a:ext uri="{FF2B5EF4-FFF2-40B4-BE49-F238E27FC236}">
                    <a16:creationId xmlns:a16="http://schemas.microsoft.com/office/drawing/2014/main" id="{8F5EEBAC-F39A-4773-9069-970751251F47}"/>
                  </a:ext>
                </a:extLst>
              </p:cNvPr>
              <p:cNvSpPr>
                <a:spLocks noChangeArrowheads="1"/>
              </p:cNvSpPr>
              <p:nvPr/>
            </p:nvSpPr>
            <p:spPr bwMode="auto">
              <a:xfrm>
                <a:off x="779184" y="4200248"/>
                <a:ext cx="2251908" cy="975723"/>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altLang="en-US" sz="1000" b="0" i="0" u="none" strike="noStrike" kern="0" cap="none" spc="0" normalizeH="0" baseline="0" noProof="0" dirty="0">
                  <a:ln>
                    <a:noFill/>
                  </a:ln>
                  <a:solidFill>
                    <a:prstClr val="white"/>
                  </a:solidFill>
                  <a:effectLst/>
                  <a:uLnTx/>
                  <a:uFillTx/>
                  <a:latin typeface="Arial"/>
                  <a:ea typeface="+mn-ea"/>
                  <a:cs typeface="+mn-cs"/>
                </a:endParaRPr>
              </a:p>
            </p:txBody>
          </p:sp>
          <p:cxnSp>
            <p:nvCxnSpPr>
              <p:cNvPr id="79" name="Straight Arrow Connector 78">
                <a:extLst>
                  <a:ext uri="{FF2B5EF4-FFF2-40B4-BE49-F238E27FC236}">
                    <a16:creationId xmlns:a16="http://schemas.microsoft.com/office/drawing/2014/main" id="{9A08B3A7-BB34-4E40-9EB6-71A7CC3D9FBB}"/>
                  </a:ext>
                </a:extLst>
              </p:cNvPr>
              <p:cNvCxnSpPr/>
              <p:nvPr/>
            </p:nvCxnSpPr>
            <p:spPr>
              <a:xfrm>
                <a:off x="3031092" y="4692254"/>
                <a:ext cx="425520" cy="0"/>
              </a:xfrm>
              <a:prstGeom prst="straightConnector1">
                <a:avLst/>
              </a:prstGeom>
              <a:noFill/>
              <a:ln w="19050" cap="flat" cmpd="sng" algn="ctr">
                <a:solidFill>
                  <a:srgbClr val="808080"/>
                </a:solidFill>
                <a:prstDash val="solid"/>
                <a:tailEnd type="triangle"/>
              </a:ln>
              <a:effectLst/>
            </p:spPr>
          </p:cxnSp>
          <p:sp>
            <p:nvSpPr>
              <p:cNvPr id="80" name="TextBox 79">
                <a:extLst>
                  <a:ext uri="{FF2B5EF4-FFF2-40B4-BE49-F238E27FC236}">
                    <a16:creationId xmlns:a16="http://schemas.microsoft.com/office/drawing/2014/main" id="{815BD0C7-420F-4EE4-8E71-3253903701AA}"/>
                  </a:ext>
                </a:extLst>
              </p:cNvPr>
              <p:cNvSpPr txBox="1"/>
              <p:nvPr/>
            </p:nvSpPr>
            <p:spPr>
              <a:xfrm>
                <a:off x="975695" y="4450172"/>
                <a:ext cx="1862000"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Company A has falling market share</a:t>
                </a:r>
              </a:p>
            </p:txBody>
          </p:sp>
        </p:grpSp>
        <p:grpSp>
          <p:nvGrpSpPr>
            <p:cNvPr id="74" name="Group 73">
              <a:extLst>
                <a:ext uri="{FF2B5EF4-FFF2-40B4-BE49-F238E27FC236}">
                  <a16:creationId xmlns:a16="http://schemas.microsoft.com/office/drawing/2014/main" id="{18E04571-54B5-4992-968B-E0B199F714E4}"/>
                </a:ext>
              </a:extLst>
            </p:cNvPr>
            <p:cNvGrpSpPr/>
            <p:nvPr/>
          </p:nvGrpSpPr>
          <p:grpSpPr>
            <a:xfrm>
              <a:off x="779184" y="5436134"/>
              <a:ext cx="2677428" cy="975723"/>
              <a:chOff x="779184" y="4200248"/>
              <a:chExt cx="2677428" cy="975723"/>
            </a:xfrm>
          </p:grpSpPr>
          <p:sp>
            <p:nvSpPr>
              <p:cNvPr id="75" name="Rectangle 74">
                <a:extLst>
                  <a:ext uri="{FF2B5EF4-FFF2-40B4-BE49-F238E27FC236}">
                    <a16:creationId xmlns:a16="http://schemas.microsoft.com/office/drawing/2014/main" id="{66D43358-1E02-46F1-8998-32F85DEF2E0B}"/>
                  </a:ext>
                </a:extLst>
              </p:cNvPr>
              <p:cNvSpPr>
                <a:spLocks noChangeArrowheads="1"/>
              </p:cNvSpPr>
              <p:nvPr/>
            </p:nvSpPr>
            <p:spPr bwMode="auto">
              <a:xfrm>
                <a:off x="779184" y="4200248"/>
                <a:ext cx="2251908" cy="975723"/>
              </a:xfrm>
              <a:prstGeom prst="rect">
                <a:avLst/>
              </a:prstGeom>
              <a:noFill/>
              <a:ln w="19050">
                <a:solidFill>
                  <a:srgbClr val="00A3AE"/>
                </a:solid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altLang="en-US" sz="1000" b="0" i="0" u="none" strike="noStrike" kern="0" cap="none" spc="0" normalizeH="0" baseline="0" noProof="0" dirty="0">
                  <a:ln>
                    <a:noFill/>
                  </a:ln>
                  <a:solidFill>
                    <a:prstClr val="white"/>
                  </a:solidFill>
                  <a:effectLst/>
                  <a:uLnTx/>
                  <a:uFillTx/>
                  <a:latin typeface="Arial"/>
                  <a:ea typeface="+mn-ea"/>
                  <a:cs typeface="+mn-cs"/>
                </a:endParaRPr>
              </a:p>
            </p:txBody>
          </p:sp>
          <p:cxnSp>
            <p:nvCxnSpPr>
              <p:cNvPr id="76" name="Straight Arrow Connector 75">
                <a:extLst>
                  <a:ext uri="{FF2B5EF4-FFF2-40B4-BE49-F238E27FC236}">
                    <a16:creationId xmlns:a16="http://schemas.microsoft.com/office/drawing/2014/main" id="{E64B81B3-E6A0-47EA-B873-C06D277EAEFB}"/>
                  </a:ext>
                </a:extLst>
              </p:cNvPr>
              <p:cNvCxnSpPr/>
              <p:nvPr/>
            </p:nvCxnSpPr>
            <p:spPr>
              <a:xfrm>
                <a:off x="3031092" y="4692254"/>
                <a:ext cx="425520" cy="0"/>
              </a:xfrm>
              <a:prstGeom prst="straightConnector1">
                <a:avLst/>
              </a:prstGeom>
              <a:noFill/>
              <a:ln w="19050" cap="flat" cmpd="sng" algn="ctr">
                <a:solidFill>
                  <a:srgbClr val="808080"/>
                </a:solidFill>
                <a:prstDash val="solid"/>
                <a:tailEnd type="triangle"/>
              </a:ln>
              <a:effectLst/>
            </p:spPr>
          </p:cxnSp>
          <p:sp>
            <p:nvSpPr>
              <p:cNvPr id="77" name="TextBox 76">
                <a:extLst>
                  <a:ext uri="{FF2B5EF4-FFF2-40B4-BE49-F238E27FC236}">
                    <a16:creationId xmlns:a16="http://schemas.microsoft.com/office/drawing/2014/main" id="{4295326F-AC66-4648-B02B-ABAB83897EEE}"/>
                  </a:ext>
                </a:extLst>
              </p:cNvPr>
              <p:cNvSpPr txBox="1"/>
              <p:nvPr/>
            </p:nvSpPr>
            <p:spPr>
              <a:xfrm>
                <a:off x="975695" y="4450172"/>
                <a:ext cx="1862000" cy="362356"/>
              </a:xfrm>
              <a:prstGeom prst="rect">
                <a:avLst/>
              </a:prstGeom>
              <a:noFill/>
            </p:spPr>
            <p:style>
              <a:lnRef idx="0">
                <a:scrgbClr r="0" g="0" b="0"/>
              </a:lnRef>
              <a:fillRef idx="0">
                <a:scrgbClr r="0" g="0" b="0"/>
              </a:fillRef>
              <a:effectRef idx="0">
                <a:scrgbClr r="0" g="0" b="0"/>
              </a:effectRef>
              <a:fontRef idx="major"/>
            </p:style>
            <p:txBody>
              <a:bodyPr wrap="square" lIns="0" tIns="36576" rIns="0" bIns="0"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10000"/>
                  </a:lnSpc>
                  <a:spcAft>
                    <a:spcPts val="600"/>
                  </a:spcAft>
                  <a:buClr>
                    <a:schemeClr val="accent2"/>
                  </a:buClr>
                  <a:buSzPct val="70000"/>
                </a:pPr>
                <a:r>
                  <a:rPr lang="en-US" sz="900" dirty="0">
                    <a:solidFill>
                      <a:schemeClr val="bg1"/>
                    </a:solidFill>
                  </a:rPr>
                  <a:t>Company A is spending less than competitors on R&amp;D</a:t>
                </a:r>
              </a:p>
            </p:txBody>
          </p:sp>
        </p:grpSp>
      </p:grpSp>
      <p:grpSp>
        <p:nvGrpSpPr>
          <p:cNvPr id="84" name="Group 83">
            <a:extLst>
              <a:ext uri="{FF2B5EF4-FFF2-40B4-BE49-F238E27FC236}">
                <a16:creationId xmlns:a16="http://schemas.microsoft.com/office/drawing/2014/main" id="{1D8F0411-F409-4B6A-B2AE-369BF80FD17B}"/>
              </a:ext>
            </a:extLst>
          </p:cNvPr>
          <p:cNvGrpSpPr/>
          <p:nvPr/>
        </p:nvGrpSpPr>
        <p:grpSpPr>
          <a:xfrm>
            <a:off x="3489783" y="2629609"/>
            <a:ext cx="7494592" cy="3604393"/>
            <a:chOff x="3489783" y="2629609"/>
            <a:chExt cx="7494592" cy="3604393"/>
          </a:xfrm>
        </p:grpSpPr>
        <p:sp>
          <p:nvSpPr>
            <p:cNvPr id="85" name="Rectangle 84">
              <a:extLst>
                <a:ext uri="{FF2B5EF4-FFF2-40B4-BE49-F238E27FC236}">
                  <a16:creationId xmlns:a16="http://schemas.microsoft.com/office/drawing/2014/main" id="{941BE385-724A-4934-B118-8F15C962CA6A}"/>
                </a:ext>
              </a:extLst>
            </p:cNvPr>
            <p:cNvSpPr/>
            <p:nvPr/>
          </p:nvSpPr>
          <p:spPr>
            <a:xfrm>
              <a:off x="3489783" y="2629609"/>
              <a:ext cx="7494592" cy="1117859"/>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lIns="34925" tIns="34925" rIns="34925" bIns="34925"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FFD200"/>
                  </a:solidFill>
                  <a:effectLst/>
                  <a:uLnTx/>
                  <a:uFillTx/>
                  <a:latin typeface="Arial"/>
                  <a:ea typeface="+mn-ea"/>
                  <a:cs typeface="+mn-cs"/>
                </a:rPr>
                <a:t>Minor supportive data/facts</a:t>
              </a:r>
            </a:p>
          </p:txBody>
        </p:sp>
        <p:sp>
          <p:nvSpPr>
            <p:cNvPr id="86" name="Rectangle 85">
              <a:extLst>
                <a:ext uri="{FF2B5EF4-FFF2-40B4-BE49-F238E27FC236}">
                  <a16:creationId xmlns:a16="http://schemas.microsoft.com/office/drawing/2014/main" id="{F8422D93-1EA0-4723-8E86-49BD955CD495}"/>
                </a:ext>
              </a:extLst>
            </p:cNvPr>
            <p:cNvSpPr/>
            <p:nvPr/>
          </p:nvSpPr>
          <p:spPr>
            <a:xfrm>
              <a:off x="3489783" y="3875556"/>
              <a:ext cx="7494592" cy="1113110"/>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46464"/>
                </a:solidFill>
                <a:effectLst/>
                <a:uLnTx/>
                <a:uFillTx/>
                <a:latin typeface="Arial"/>
                <a:ea typeface="+mn-ea"/>
                <a:cs typeface="+mn-cs"/>
              </a:endParaRPr>
            </a:p>
          </p:txBody>
        </p:sp>
        <p:grpSp>
          <p:nvGrpSpPr>
            <p:cNvPr id="87" name="Group 86">
              <a:extLst>
                <a:ext uri="{FF2B5EF4-FFF2-40B4-BE49-F238E27FC236}">
                  <a16:creationId xmlns:a16="http://schemas.microsoft.com/office/drawing/2014/main" id="{185603F5-7A1C-4001-8EC6-42C875EEC0F9}"/>
                </a:ext>
              </a:extLst>
            </p:cNvPr>
            <p:cNvGrpSpPr/>
            <p:nvPr/>
          </p:nvGrpSpPr>
          <p:grpSpPr>
            <a:xfrm>
              <a:off x="3647981" y="4136733"/>
              <a:ext cx="6269315" cy="366116"/>
              <a:chOff x="3668812" y="2972964"/>
              <a:chExt cx="6299173" cy="400502"/>
            </a:xfrm>
          </p:grpSpPr>
          <p:sp>
            <p:nvSpPr>
              <p:cNvPr id="116" name="Rectangle 115">
                <a:extLst>
                  <a:ext uri="{FF2B5EF4-FFF2-40B4-BE49-F238E27FC236}">
                    <a16:creationId xmlns:a16="http://schemas.microsoft.com/office/drawing/2014/main" id="{293CDEF9-9014-4340-9E0C-3699DABF59DB}"/>
                  </a:ext>
                </a:extLst>
              </p:cNvPr>
              <p:cNvSpPr/>
              <p:nvPr/>
            </p:nvSpPr>
            <p:spPr>
              <a:xfrm>
                <a:off x="6342261" y="2979687"/>
                <a:ext cx="914400" cy="38845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000" dirty="0">
                  <a:solidFill>
                    <a:schemeClr val="tx1"/>
                  </a:solidFill>
                </a:endParaRPr>
              </a:p>
            </p:txBody>
          </p:sp>
          <p:sp>
            <p:nvSpPr>
              <p:cNvPr id="117" name="Rectangle 116">
                <a:extLst>
                  <a:ext uri="{FF2B5EF4-FFF2-40B4-BE49-F238E27FC236}">
                    <a16:creationId xmlns:a16="http://schemas.microsoft.com/office/drawing/2014/main" id="{229EF9F1-EF89-4F4A-BECC-1916A72BFDC6}"/>
                  </a:ext>
                </a:extLst>
              </p:cNvPr>
              <p:cNvSpPr/>
              <p:nvPr/>
            </p:nvSpPr>
            <p:spPr>
              <a:xfrm>
                <a:off x="3668812" y="2985012"/>
                <a:ext cx="914400" cy="38845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000" dirty="0">
                  <a:solidFill>
                    <a:schemeClr val="tx1"/>
                  </a:solidFill>
                </a:endParaRPr>
              </a:p>
            </p:txBody>
          </p:sp>
          <p:sp>
            <p:nvSpPr>
              <p:cNvPr id="118" name="Rectangle 117">
                <a:extLst>
                  <a:ext uri="{FF2B5EF4-FFF2-40B4-BE49-F238E27FC236}">
                    <a16:creationId xmlns:a16="http://schemas.microsoft.com/office/drawing/2014/main" id="{E2778611-A65E-4000-9F9A-51069E7D0223}"/>
                  </a:ext>
                </a:extLst>
              </p:cNvPr>
              <p:cNvSpPr/>
              <p:nvPr/>
            </p:nvSpPr>
            <p:spPr>
              <a:xfrm>
                <a:off x="9053585" y="2972964"/>
                <a:ext cx="914400" cy="38845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000" dirty="0">
                  <a:solidFill>
                    <a:schemeClr val="tx1"/>
                  </a:solidFill>
                </a:endParaRPr>
              </a:p>
            </p:txBody>
          </p:sp>
        </p:grpSp>
        <p:grpSp>
          <p:nvGrpSpPr>
            <p:cNvPr id="88" name="Group 87">
              <a:extLst>
                <a:ext uri="{FF2B5EF4-FFF2-40B4-BE49-F238E27FC236}">
                  <a16:creationId xmlns:a16="http://schemas.microsoft.com/office/drawing/2014/main" id="{F78D4EE7-260A-40E9-9439-2163B0365807}"/>
                </a:ext>
              </a:extLst>
            </p:cNvPr>
            <p:cNvGrpSpPr/>
            <p:nvPr/>
          </p:nvGrpSpPr>
          <p:grpSpPr>
            <a:xfrm>
              <a:off x="6254438" y="2824301"/>
              <a:ext cx="1924410" cy="837547"/>
              <a:chOff x="6351337" y="2880809"/>
              <a:chExt cx="1933575" cy="916209"/>
            </a:xfrm>
          </p:grpSpPr>
          <p:sp>
            <p:nvSpPr>
              <p:cNvPr id="114" name="Rectangle 113">
                <a:extLst>
                  <a:ext uri="{FF2B5EF4-FFF2-40B4-BE49-F238E27FC236}">
                    <a16:creationId xmlns:a16="http://schemas.microsoft.com/office/drawing/2014/main" id="{EE67D48D-7820-47A6-A81F-A66A8EC53EDB}"/>
                  </a:ext>
                </a:extLst>
              </p:cNvPr>
              <p:cNvSpPr>
                <a:spLocks noChangeArrowheads="1"/>
              </p:cNvSpPr>
              <p:nvPr/>
            </p:nvSpPr>
            <p:spPr bwMode="auto">
              <a:xfrm>
                <a:off x="6351337" y="2880809"/>
                <a:ext cx="193357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altLang="en-US"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115" name="Picture 114" descr="A picture containing drawing, light, sign&#10;&#10;Description automatically generated">
                <a:extLst>
                  <a:ext uri="{FF2B5EF4-FFF2-40B4-BE49-F238E27FC236}">
                    <a16:creationId xmlns:a16="http://schemas.microsoft.com/office/drawing/2014/main" id="{1FE150EC-220C-4328-9B85-87F0D061DE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63116" y="3015270"/>
                <a:ext cx="1282570" cy="632747"/>
              </a:xfrm>
              <a:prstGeom prst="rect">
                <a:avLst/>
              </a:prstGeom>
              <a:noFill/>
            </p:spPr>
          </p:pic>
        </p:grpSp>
        <p:grpSp>
          <p:nvGrpSpPr>
            <p:cNvPr id="89" name="Group 88">
              <a:extLst>
                <a:ext uri="{FF2B5EF4-FFF2-40B4-BE49-F238E27FC236}">
                  <a16:creationId xmlns:a16="http://schemas.microsoft.com/office/drawing/2014/main" id="{3EF79AE3-D5F4-4444-AD70-CE383DEE4826}"/>
                </a:ext>
              </a:extLst>
            </p:cNvPr>
            <p:cNvGrpSpPr/>
            <p:nvPr/>
          </p:nvGrpSpPr>
          <p:grpSpPr>
            <a:xfrm>
              <a:off x="3650508" y="2836272"/>
              <a:ext cx="2016890" cy="904705"/>
              <a:chOff x="3664954" y="2880809"/>
              <a:chExt cx="2026495" cy="989675"/>
            </a:xfrm>
          </p:grpSpPr>
          <p:sp>
            <p:nvSpPr>
              <p:cNvPr id="112" name="Rectangle 111">
                <a:extLst>
                  <a:ext uri="{FF2B5EF4-FFF2-40B4-BE49-F238E27FC236}">
                    <a16:creationId xmlns:a16="http://schemas.microsoft.com/office/drawing/2014/main" id="{A80259DE-1AC8-4EC9-9548-EA40EED71B91}"/>
                  </a:ext>
                </a:extLst>
              </p:cNvPr>
              <p:cNvSpPr>
                <a:spLocks noChangeArrowheads="1"/>
              </p:cNvSpPr>
              <p:nvPr/>
            </p:nvSpPr>
            <p:spPr bwMode="auto">
              <a:xfrm>
                <a:off x="3664954" y="2880809"/>
                <a:ext cx="202649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113" name="Picture 112" descr="A picture containing drawing&#10;&#10;Description automatically generated">
                <a:extLst>
                  <a:ext uri="{FF2B5EF4-FFF2-40B4-BE49-F238E27FC236}">
                    <a16:creationId xmlns:a16="http://schemas.microsoft.com/office/drawing/2014/main" id="{CDFB9C2E-68AA-4767-B4AE-83A15ECB79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7365" y="2880809"/>
                <a:ext cx="1616977" cy="989675"/>
              </a:xfrm>
              <a:prstGeom prst="rect">
                <a:avLst/>
              </a:prstGeom>
            </p:spPr>
          </p:pic>
        </p:grpSp>
        <p:grpSp>
          <p:nvGrpSpPr>
            <p:cNvPr id="90" name="Group 89">
              <a:extLst>
                <a:ext uri="{FF2B5EF4-FFF2-40B4-BE49-F238E27FC236}">
                  <a16:creationId xmlns:a16="http://schemas.microsoft.com/office/drawing/2014/main" id="{5ACA75D2-1ADF-47E4-91A9-860CE94A2AE8}"/>
                </a:ext>
              </a:extLst>
            </p:cNvPr>
            <p:cNvGrpSpPr/>
            <p:nvPr/>
          </p:nvGrpSpPr>
          <p:grpSpPr>
            <a:xfrm>
              <a:off x="8761412" y="2820110"/>
              <a:ext cx="1924410" cy="960028"/>
              <a:chOff x="8800199" y="2863129"/>
              <a:chExt cx="1933575" cy="1050194"/>
            </a:xfrm>
          </p:grpSpPr>
          <p:sp>
            <p:nvSpPr>
              <p:cNvPr id="110" name="Rectangle 109">
                <a:extLst>
                  <a:ext uri="{FF2B5EF4-FFF2-40B4-BE49-F238E27FC236}">
                    <a16:creationId xmlns:a16="http://schemas.microsoft.com/office/drawing/2014/main" id="{7B6BFE1F-EFAC-4251-83D9-7DF1CE5B94BC}"/>
                  </a:ext>
                </a:extLst>
              </p:cNvPr>
              <p:cNvSpPr>
                <a:spLocks noChangeArrowheads="1"/>
              </p:cNvSpPr>
              <p:nvPr/>
            </p:nvSpPr>
            <p:spPr bwMode="auto">
              <a:xfrm>
                <a:off x="8800199" y="2903469"/>
                <a:ext cx="1933575" cy="89354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111" name="Picture 110" descr="A close up of a sign&#10;&#10;Description automatically generated">
                <a:extLst>
                  <a:ext uri="{FF2B5EF4-FFF2-40B4-BE49-F238E27FC236}">
                    <a16:creationId xmlns:a16="http://schemas.microsoft.com/office/drawing/2014/main" id="{C1DF2D95-FD0D-435B-85A4-B0EB63AAEB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17026" y="2863129"/>
                <a:ext cx="1716748" cy="1050194"/>
              </a:xfrm>
              <a:prstGeom prst="rect">
                <a:avLst/>
              </a:prstGeom>
            </p:spPr>
          </p:pic>
        </p:grpSp>
        <p:grpSp>
          <p:nvGrpSpPr>
            <p:cNvPr id="91" name="Group 90">
              <a:extLst>
                <a:ext uri="{FF2B5EF4-FFF2-40B4-BE49-F238E27FC236}">
                  <a16:creationId xmlns:a16="http://schemas.microsoft.com/office/drawing/2014/main" id="{EF254E14-587C-4BBD-8998-797032FDA939}"/>
                </a:ext>
              </a:extLst>
            </p:cNvPr>
            <p:cNvGrpSpPr/>
            <p:nvPr/>
          </p:nvGrpSpPr>
          <p:grpSpPr>
            <a:xfrm>
              <a:off x="3647981" y="3891501"/>
              <a:ext cx="2016890" cy="1051902"/>
              <a:chOff x="3662415" y="4035145"/>
              <a:chExt cx="2026495" cy="1150697"/>
            </a:xfrm>
          </p:grpSpPr>
          <p:pic>
            <p:nvPicPr>
              <p:cNvPr id="108" name="Picture 107" descr="A picture containing drawing, device&#10;&#10;Description automatically generated">
                <a:extLst>
                  <a:ext uri="{FF2B5EF4-FFF2-40B4-BE49-F238E27FC236}">
                    <a16:creationId xmlns:a16="http://schemas.microsoft.com/office/drawing/2014/main" id="{AA357103-F6AC-4127-B159-8F897F638E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29389" y="4035145"/>
                <a:ext cx="1882781" cy="1150697"/>
              </a:xfrm>
              <a:prstGeom prst="rect">
                <a:avLst/>
              </a:prstGeom>
            </p:spPr>
          </p:pic>
          <p:sp>
            <p:nvSpPr>
              <p:cNvPr id="109" name="Rectangle 108">
                <a:extLst>
                  <a:ext uri="{FF2B5EF4-FFF2-40B4-BE49-F238E27FC236}">
                    <a16:creationId xmlns:a16="http://schemas.microsoft.com/office/drawing/2014/main" id="{65AC88C3-11D3-4283-89E6-3967D4041863}"/>
                  </a:ext>
                </a:extLst>
              </p:cNvPr>
              <p:cNvSpPr>
                <a:spLocks noChangeArrowheads="1"/>
              </p:cNvSpPr>
              <p:nvPr/>
            </p:nvSpPr>
            <p:spPr bwMode="auto">
              <a:xfrm>
                <a:off x="3662415" y="4148263"/>
                <a:ext cx="202649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92" name="Group 91">
              <a:extLst>
                <a:ext uri="{FF2B5EF4-FFF2-40B4-BE49-F238E27FC236}">
                  <a16:creationId xmlns:a16="http://schemas.microsoft.com/office/drawing/2014/main" id="{F54E0CF2-C368-4CBD-86D8-713DC9943340}"/>
                </a:ext>
              </a:extLst>
            </p:cNvPr>
            <p:cNvGrpSpPr/>
            <p:nvPr/>
          </p:nvGrpSpPr>
          <p:grpSpPr>
            <a:xfrm>
              <a:off x="6243737" y="3997120"/>
              <a:ext cx="2016890" cy="909981"/>
              <a:chOff x="6270534" y="4150684"/>
              <a:chExt cx="2026495" cy="995447"/>
            </a:xfrm>
          </p:grpSpPr>
          <p:pic>
            <p:nvPicPr>
              <p:cNvPr id="106" name="Picture 105" descr="A close up of a logo&#10;&#10;Description automatically generated">
                <a:extLst>
                  <a:ext uri="{FF2B5EF4-FFF2-40B4-BE49-F238E27FC236}">
                    <a16:creationId xmlns:a16="http://schemas.microsoft.com/office/drawing/2014/main" id="{8A9CADC0-4454-4D94-A4D9-7B3C877B9C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47419" y="4161358"/>
                <a:ext cx="1610457" cy="984773"/>
              </a:xfrm>
              <a:prstGeom prst="rect">
                <a:avLst/>
              </a:prstGeom>
            </p:spPr>
          </p:pic>
          <p:sp>
            <p:nvSpPr>
              <p:cNvPr id="107" name="Rectangle 106">
                <a:extLst>
                  <a:ext uri="{FF2B5EF4-FFF2-40B4-BE49-F238E27FC236}">
                    <a16:creationId xmlns:a16="http://schemas.microsoft.com/office/drawing/2014/main" id="{14C0D47E-5A84-4716-9874-AD42ECB312CB}"/>
                  </a:ext>
                </a:extLst>
              </p:cNvPr>
              <p:cNvSpPr>
                <a:spLocks noChangeArrowheads="1"/>
              </p:cNvSpPr>
              <p:nvPr/>
            </p:nvSpPr>
            <p:spPr bwMode="auto">
              <a:xfrm>
                <a:off x="6270534" y="4150684"/>
                <a:ext cx="202649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93" name="Group 92">
              <a:extLst>
                <a:ext uri="{FF2B5EF4-FFF2-40B4-BE49-F238E27FC236}">
                  <a16:creationId xmlns:a16="http://schemas.microsoft.com/office/drawing/2014/main" id="{FBB5F1DE-0D04-4BF9-B5FE-7C8FEEE36029}"/>
                </a:ext>
              </a:extLst>
            </p:cNvPr>
            <p:cNvGrpSpPr/>
            <p:nvPr/>
          </p:nvGrpSpPr>
          <p:grpSpPr>
            <a:xfrm>
              <a:off x="8755435" y="3999373"/>
              <a:ext cx="2016890" cy="939559"/>
              <a:chOff x="8794194" y="4153148"/>
              <a:chExt cx="2026495" cy="1027803"/>
            </a:xfrm>
          </p:grpSpPr>
          <p:pic>
            <p:nvPicPr>
              <p:cNvPr id="104" name="Picture 103" descr="A close up of a logo&#10;&#10;Description automatically generated">
                <a:extLst>
                  <a:ext uri="{FF2B5EF4-FFF2-40B4-BE49-F238E27FC236}">
                    <a16:creationId xmlns:a16="http://schemas.microsoft.com/office/drawing/2014/main" id="{A77642AA-582D-4404-87DE-5C6477788E2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74276" y="4196690"/>
                <a:ext cx="1610457" cy="984261"/>
              </a:xfrm>
              <a:prstGeom prst="rect">
                <a:avLst/>
              </a:prstGeom>
            </p:spPr>
          </p:pic>
          <p:sp>
            <p:nvSpPr>
              <p:cNvPr id="105" name="Rectangle 104">
                <a:extLst>
                  <a:ext uri="{FF2B5EF4-FFF2-40B4-BE49-F238E27FC236}">
                    <a16:creationId xmlns:a16="http://schemas.microsoft.com/office/drawing/2014/main" id="{BD190F4C-9FE7-4A1E-AC10-2AB41FD3A8D7}"/>
                  </a:ext>
                </a:extLst>
              </p:cNvPr>
              <p:cNvSpPr>
                <a:spLocks noChangeArrowheads="1"/>
              </p:cNvSpPr>
              <p:nvPr/>
            </p:nvSpPr>
            <p:spPr bwMode="auto">
              <a:xfrm>
                <a:off x="8794194" y="4153148"/>
                <a:ext cx="202649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grpSp>
        <p:sp>
          <p:nvSpPr>
            <p:cNvPr id="94" name="Rectangle 93">
              <a:extLst>
                <a:ext uri="{FF2B5EF4-FFF2-40B4-BE49-F238E27FC236}">
                  <a16:creationId xmlns:a16="http://schemas.microsoft.com/office/drawing/2014/main" id="{9C712313-46B7-4BE1-8493-6E7D447BDDA5}"/>
                </a:ext>
              </a:extLst>
            </p:cNvPr>
            <p:cNvSpPr/>
            <p:nvPr/>
          </p:nvSpPr>
          <p:spPr>
            <a:xfrm>
              <a:off x="3489783" y="5120892"/>
              <a:ext cx="7494592" cy="1113110"/>
            </a:xfrm>
            <a:prstGeom prst="rect">
              <a:avLst/>
            </a:prstGeom>
            <a:noFill/>
            <a:ln w="19050" cap="flat" cmpd="sng" algn="ctr">
              <a:solidFill>
                <a:srgbClr val="FFD200"/>
              </a:solidFill>
              <a:prstDash val="solid"/>
            </a:ln>
            <a:effectLst/>
          </p:spPr>
          <p:style>
            <a:lnRef idx="0">
              <a:scrgbClr r="0" g="0" b="0"/>
            </a:lnRef>
            <a:fillRef idx="0">
              <a:scrgbClr r="0" g="0" b="0"/>
            </a:fillRef>
            <a:effectRef idx="0">
              <a:scrgbClr r="0" g="0" b="0"/>
            </a:effectRef>
            <a:fontRef idx="major"/>
          </p:style>
          <p:txBody>
            <a:bodyPr rtlCol="0" anchor="t" anchorCtr="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46464"/>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A36CCA33-1620-4DF1-88C2-D43DB0BD78D3}"/>
                </a:ext>
              </a:extLst>
            </p:cNvPr>
            <p:cNvGrpSpPr/>
            <p:nvPr/>
          </p:nvGrpSpPr>
          <p:grpSpPr>
            <a:xfrm>
              <a:off x="3647981" y="5273129"/>
              <a:ext cx="2016890" cy="927589"/>
              <a:chOff x="8794194" y="4153148"/>
              <a:chExt cx="2026495" cy="1014708"/>
            </a:xfrm>
          </p:grpSpPr>
          <p:pic>
            <p:nvPicPr>
              <p:cNvPr id="102" name="Picture 101" descr="A close up of a logo&#10;&#10;Description automatically generated">
                <a:extLst>
                  <a:ext uri="{FF2B5EF4-FFF2-40B4-BE49-F238E27FC236}">
                    <a16:creationId xmlns:a16="http://schemas.microsoft.com/office/drawing/2014/main" id="{9989CF4F-A239-427F-A3DB-80BBE1E81A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38869" y="4183595"/>
                <a:ext cx="1750708" cy="984261"/>
              </a:xfrm>
              <a:prstGeom prst="rect">
                <a:avLst/>
              </a:prstGeom>
            </p:spPr>
          </p:pic>
          <p:sp>
            <p:nvSpPr>
              <p:cNvPr id="103" name="Rectangle 102">
                <a:extLst>
                  <a:ext uri="{FF2B5EF4-FFF2-40B4-BE49-F238E27FC236}">
                    <a16:creationId xmlns:a16="http://schemas.microsoft.com/office/drawing/2014/main" id="{31A805C7-C76A-43EE-A084-0FA8A8294FE0}"/>
                  </a:ext>
                </a:extLst>
              </p:cNvPr>
              <p:cNvSpPr>
                <a:spLocks noChangeArrowheads="1"/>
              </p:cNvSpPr>
              <p:nvPr/>
            </p:nvSpPr>
            <p:spPr bwMode="auto">
              <a:xfrm>
                <a:off x="8794194" y="4153148"/>
                <a:ext cx="2026495" cy="916209"/>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96" name="Group 95">
              <a:extLst>
                <a:ext uri="{FF2B5EF4-FFF2-40B4-BE49-F238E27FC236}">
                  <a16:creationId xmlns:a16="http://schemas.microsoft.com/office/drawing/2014/main" id="{24E0D963-50D2-41C8-97CB-667F20377FAD}"/>
                </a:ext>
              </a:extLst>
            </p:cNvPr>
            <p:cNvGrpSpPr/>
            <p:nvPr/>
          </p:nvGrpSpPr>
          <p:grpSpPr>
            <a:xfrm>
              <a:off x="6254438" y="5134425"/>
              <a:ext cx="2016890" cy="1051902"/>
              <a:chOff x="6254438" y="5134425"/>
              <a:chExt cx="2016890" cy="1051902"/>
            </a:xfrm>
          </p:grpSpPr>
          <p:sp>
            <p:nvSpPr>
              <p:cNvPr id="100" name="Rectangle 99">
                <a:extLst>
                  <a:ext uri="{FF2B5EF4-FFF2-40B4-BE49-F238E27FC236}">
                    <a16:creationId xmlns:a16="http://schemas.microsoft.com/office/drawing/2014/main" id="{09C80910-4577-44B0-8CFA-2028EDF0CFC5}"/>
                  </a:ext>
                </a:extLst>
              </p:cNvPr>
              <p:cNvSpPr>
                <a:spLocks noChangeArrowheads="1"/>
              </p:cNvSpPr>
              <p:nvPr/>
            </p:nvSpPr>
            <p:spPr bwMode="auto">
              <a:xfrm>
                <a:off x="6254438" y="5273129"/>
                <a:ext cx="2016890" cy="83754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101" name="Picture 100" descr="A picture containing drawing, device&#10;&#10;Description automatically generated">
                <a:extLst>
                  <a:ext uri="{FF2B5EF4-FFF2-40B4-BE49-F238E27FC236}">
                    <a16:creationId xmlns:a16="http://schemas.microsoft.com/office/drawing/2014/main" id="{2A9BF798-B923-4719-8043-ED7410EC64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5954" y="5134425"/>
                <a:ext cx="1873857" cy="1051902"/>
              </a:xfrm>
              <a:prstGeom prst="rect">
                <a:avLst/>
              </a:prstGeom>
            </p:spPr>
          </p:pic>
        </p:grpSp>
        <p:grpSp>
          <p:nvGrpSpPr>
            <p:cNvPr id="97" name="Group 96">
              <a:extLst>
                <a:ext uri="{FF2B5EF4-FFF2-40B4-BE49-F238E27FC236}">
                  <a16:creationId xmlns:a16="http://schemas.microsoft.com/office/drawing/2014/main" id="{3D55726B-EC90-4582-855D-914F3AEBC946}"/>
                </a:ext>
              </a:extLst>
            </p:cNvPr>
            <p:cNvGrpSpPr/>
            <p:nvPr/>
          </p:nvGrpSpPr>
          <p:grpSpPr>
            <a:xfrm>
              <a:off x="8772068" y="5273129"/>
              <a:ext cx="2016890" cy="837547"/>
              <a:chOff x="8772068" y="5273129"/>
              <a:chExt cx="2016890" cy="837547"/>
            </a:xfrm>
          </p:grpSpPr>
          <p:sp>
            <p:nvSpPr>
              <p:cNvPr id="98" name="Rectangle 97">
                <a:extLst>
                  <a:ext uri="{FF2B5EF4-FFF2-40B4-BE49-F238E27FC236}">
                    <a16:creationId xmlns:a16="http://schemas.microsoft.com/office/drawing/2014/main" id="{96D7F894-4CA4-45D6-9BC0-751C6A293BA8}"/>
                  </a:ext>
                </a:extLst>
              </p:cNvPr>
              <p:cNvSpPr>
                <a:spLocks noChangeArrowheads="1"/>
              </p:cNvSpPr>
              <p:nvPr/>
            </p:nvSpPr>
            <p:spPr bwMode="auto">
              <a:xfrm>
                <a:off x="8772068" y="5273129"/>
                <a:ext cx="2016890" cy="837547"/>
              </a:xfrm>
              <a:prstGeom prst="rect">
                <a:avLst/>
              </a:prstGeom>
              <a:ln w="12700">
                <a:solidFill>
                  <a:srgbClr val="808080"/>
                </a:solidFill>
                <a:tailEnd type="triangle"/>
              </a:ln>
            </p:spPr>
            <p:style>
              <a:lnRef idx="0">
                <a:scrgbClr r="0" g="0" b="0"/>
              </a:lnRef>
              <a:fillRef idx="0">
                <a:scrgbClr r="0" g="0" b="0"/>
              </a:fillRef>
              <a:effectRef idx="0">
                <a:scrgbClr r="0" g="0" b="0"/>
              </a:effectRef>
              <a:fontRef idx="major"/>
            </p:style>
            <p:txBody>
              <a:bodyPr wrap="none" lIns="34925" tIns="34925" rIns="34925" bIns="34925" anchor="t"/>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4400" rtl="0" eaLnBrk="1" fontAlgn="auto" latinLnBrk="0" hangingPunct="1">
                  <a:lnSpc>
                    <a:spcPct val="85000"/>
                  </a:lnSpc>
                  <a:spcBef>
                    <a:spcPts val="0"/>
                  </a:spcBef>
                  <a:spcAft>
                    <a:spcPts val="600"/>
                  </a:spcAft>
                  <a:buClr>
                    <a:srgbClr val="FFD200"/>
                  </a:buClr>
                  <a:buSzPct val="70000"/>
                  <a:buFontTx/>
                  <a:buNone/>
                  <a:tabLst/>
                  <a:defRPr/>
                </a:pPr>
                <a:endParaRPr kumimoji="0" lang="en-US"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99" name="Picture 98">
                <a:extLst>
                  <a:ext uri="{FF2B5EF4-FFF2-40B4-BE49-F238E27FC236}">
                    <a16:creationId xmlns:a16="http://schemas.microsoft.com/office/drawing/2014/main" id="{B0F588EB-8DC9-4F31-9CF1-215E6CFCBB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5617" y="5331185"/>
                <a:ext cx="1016000" cy="673100"/>
              </a:xfrm>
              <a:prstGeom prst="rect">
                <a:avLst/>
              </a:prstGeom>
            </p:spPr>
          </p:pic>
        </p:grpSp>
      </p:grpSp>
    </p:spTree>
    <p:extLst>
      <p:ext uri="{BB962C8B-B14F-4D97-AF65-F5344CB8AC3E}">
        <p14:creationId xmlns:p14="http://schemas.microsoft.com/office/powerpoint/2010/main" val="2529581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55BD9A9-AF6F-45B6-AD25-63FA0B975B03}"/>
              </a:ext>
            </a:extLst>
          </p:cNvPr>
          <p:cNvSpPr txBox="1">
            <a:spLocks/>
          </p:cNvSpPr>
          <p:nvPr/>
        </p:nvSpPr>
        <p:spPr>
          <a:xfrm>
            <a:off x="609918" y="294200"/>
            <a:ext cx="7807941"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The structure of a data story</a:t>
            </a:r>
            <a:endParaRPr lang="en-US" dirty="0"/>
          </a:p>
        </p:txBody>
      </p:sp>
      <p:sp>
        <p:nvSpPr>
          <p:cNvPr id="3" name="TextBox 2">
            <a:extLst>
              <a:ext uri="{FF2B5EF4-FFF2-40B4-BE49-F238E27FC236}">
                <a16:creationId xmlns:a16="http://schemas.microsoft.com/office/drawing/2014/main" id="{6C671B9D-D640-4ABB-8D7B-9EBEFC43C0CC}"/>
              </a:ext>
            </a:extLst>
          </p:cNvPr>
          <p:cNvSpPr txBox="1"/>
          <p:nvPr/>
        </p:nvSpPr>
        <p:spPr>
          <a:xfrm>
            <a:off x="638329" y="1293609"/>
            <a:ext cx="3575325" cy="1480405"/>
          </a:xfrm>
          <a:prstGeom prst="rect">
            <a:avLst/>
          </a:prstGeom>
          <a:noFill/>
        </p:spPr>
        <p:txBody>
          <a:bodyPr wrap="square" lIns="0" tIns="36576" rIns="0" bIns="0" rtlCol="0">
            <a:spAutoFit/>
          </a:bodyPr>
          <a:lstStyle/>
          <a:p>
            <a:pPr>
              <a:lnSpc>
                <a:spcPct val="110000"/>
              </a:lnSpc>
              <a:spcAft>
                <a:spcPts val="600"/>
              </a:spcAft>
            </a:pPr>
            <a:r>
              <a:rPr lang="en-GB" sz="1200" i="1" dirty="0">
                <a:solidFill>
                  <a:schemeClr val="bg1"/>
                </a:solidFill>
              </a:rPr>
              <a:t>Each data story deck is based on the ‘pyramid’ structure set out in the SOLVED framework, which makes it easy for the reader to follow the arguments and understand the insights.</a:t>
            </a:r>
          </a:p>
          <a:p>
            <a:endParaRPr lang="en-GB" sz="1200" i="1" dirty="0">
              <a:solidFill>
                <a:schemeClr val="bg1"/>
              </a:solidFill>
            </a:endParaRPr>
          </a:p>
          <a:p>
            <a:endParaRPr lang="en-GB" sz="1200" i="1" dirty="0">
              <a:solidFill>
                <a:schemeClr val="bg1"/>
              </a:solidFill>
            </a:endParaRPr>
          </a:p>
          <a:p>
            <a:pPr marL="356616" indent="-356616">
              <a:spcAft>
                <a:spcPts val="600"/>
              </a:spcAft>
              <a:buClr>
                <a:schemeClr val="accent2"/>
              </a:buClr>
              <a:buSzPct val="70000"/>
              <a:buFont typeface="Arial" pitchFamily="34" charset="0"/>
              <a:buChar char="►"/>
            </a:pPr>
            <a:endParaRPr lang="en-US" sz="1200" i="1" dirty="0" err="1">
              <a:solidFill>
                <a:schemeClr val="bg1"/>
              </a:solidFill>
            </a:endParaRPr>
          </a:p>
        </p:txBody>
      </p:sp>
      <p:grpSp>
        <p:nvGrpSpPr>
          <p:cNvPr id="4" name="Group 3">
            <a:extLst>
              <a:ext uri="{FF2B5EF4-FFF2-40B4-BE49-F238E27FC236}">
                <a16:creationId xmlns:a16="http://schemas.microsoft.com/office/drawing/2014/main" id="{851BA88E-A780-4A2A-A935-6E1186926989}"/>
              </a:ext>
            </a:extLst>
          </p:cNvPr>
          <p:cNvGrpSpPr/>
          <p:nvPr/>
        </p:nvGrpSpPr>
        <p:grpSpPr>
          <a:xfrm>
            <a:off x="755950" y="2098275"/>
            <a:ext cx="10661688" cy="3619230"/>
            <a:chOff x="755950" y="2098275"/>
            <a:chExt cx="10661688" cy="3619230"/>
          </a:xfrm>
        </p:grpSpPr>
        <p:grpSp>
          <p:nvGrpSpPr>
            <p:cNvPr id="5" name="Group 4">
              <a:extLst>
                <a:ext uri="{FF2B5EF4-FFF2-40B4-BE49-F238E27FC236}">
                  <a16:creationId xmlns:a16="http://schemas.microsoft.com/office/drawing/2014/main" id="{CB70F92F-15A2-4704-88CE-4D3502D959C8}"/>
                </a:ext>
              </a:extLst>
            </p:cNvPr>
            <p:cNvGrpSpPr/>
            <p:nvPr/>
          </p:nvGrpSpPr>
          <p:grpSpPr>
            <a:xfrm>
              <a:off x="5148956" y="2098275"/>
              <a:ext cx="2003575" cy="744819"/>
              <a:chOff x="4475891" y="1719378"/>
              <a:chExt cx="2746382" cy="744819"/>
            </a:xfrm>
          </p:grpSpPr>
          <p:sp>
            <p:nvSpPr>
              <p:cNvPr id="33" name="TextBox 32">
                <a:extLst>
                  <a:ext uri="{FF2B5EF4-FFF2-40B4-BE49-F238E27FC236}">
                    <a16:creationId xmlns:a16="http://schemas.microsoft.com/office/drawing/2014/main" id="{FE87822D-9F62-4C09-9493-AC95E0E89CE0}"/>
                  </a:ext>
                </a:extLst>
              </p:cNvPr>
              <p:cNvSpPr txBox="1"/>
              <p:nvPr/>
            </p:nvSpPr>
            <p:spPr>
              <a:xfrm>
                <a:off x="4475891" y="1719378"/>
                <a:ext cx="2746382" cy="744819"/>
              </a:xfrm>
              <a:prstGeom prst="rect">
                <a:avLst/>
              </a:prstGeom>
              <a:noFill/>
            </p:spPr>
            <p:txBody>
              <a:bodyPr wrap="square" lIns="0" tIns="36576" rIns="0" bIns="0" rtlCol="0" anchor="t">
                <a:spAutoFit/>
              </a:bodyPr>
              <a:lstStyle/>
              <a:p>
                <a:pPr algn="ctr">
                  <a:spcAft>
                    <a:spcPts val="600"/>
                  </a:spcAft>
                  <a:buClr>
                    <a:schemeClr val="accent2"/>
                  </a:buClr>
                  <a:buSzPct val="70000"/>
                </a:pPr>
                <a:r>
                  <a:rPr lang="en-US" altLang="en-US" sz="1200" kern="0" dirty="0">
                    <a:solidFill>
                      <a:schemeClr val="bg1"/>
                    </a:solidFill>
                  </a:rPr>
                  <a:t>Context, Trigger, Question</a:t>
                </a:r>
              </a:p>
              <a:p>
                <a:pPr algn="ctr">
                  <a:spcAft>
                    <a:spcPts val="600"/>
                  </a:spcAft>
                  <a:buClr>
                    <a:schemeClr val="accent2"/>
                  </a:buClr>
                  <a:buSzPct val="70000"/>
                </a:pPr>
                <a:r>
                  <a:rPr lang="en-US" altLang="en-US" sz="1200" kern="0" dirty="0">
                    <a:solidFill>
                      <a:schemeClr val="accent5"/>
                    </a:solidFill>
                  </a:rPr>
                  <a:t>Governing thought</a:t>
                </a:r>
              </a:p>
              <a:p>
                <a:pPr algn="ctr">
                  <a:spcAft>
                    <a:spcPts val="600"/>
                  </a:spcAft>
                  <a:buClr>
                    <a:schemeClr val="accent2"/>
                  </a:buClr>
                  <a:buSzPct val="70000"/>
                </a:pPr>
                <a:endParaRPr lang="en-US" sz="1200" dirty="0">
                  <a:solidFill>
                    <a:schemeClr val="accent5"/>
                  </a:solidFill>
                </a:endParaRPr>
              </a:p>
            </p:txBody>
          </p:sp>
          <p:sp>
            <p:nvSpPr>
              <p:cNvPr id="34" name="Rectangle 33">
                <a:extLst>
                  <a:ext uri="{FF2B5EF4-FFF2-40B4-BE49-F238E27FC236}">
                    <a16:creationId xmlns:a16="http://schemas.microsoft.com/office/drawing/2014/main" id="{C28546C6-44CE-40FE-821D-97512EA3BB48}"/>
                  </a:ext>
                </a:extLst>
              </p:cNvPr>
              <p:cNvSpPr/>
              <p:nvPr/>
            </p:nvSpPr>
            <p:spPr>
              <a:xfrm>
                <a:off x="5391883" y="2314927"/>
                <a:ext cx="914400" cy="649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cxnSp>
          <p:nvCxnSpPr>
            <p:cNvPr id="6" name="Straight Arrow Connector 5">
              <a:extLst>
                <a:ext uri="{FF2B5EF4-FFF2-40B4-BE49-F238E27FC236}">
                  <a16:creationId xmlns:a16="http://schemas.microsoft.com/office/drawing/2014/main" id="{EB6DC656-86B7-4969-8A99-052B4F225C54}"/>
                </a:ext>
              </a:extLst>
            </p:cNvPr>
            <p:cNvCxnSpPr>
              <a:cxnSpLocks/>
              <a:stCxn id="33" idx="2"/>
              <a:endCxn id="30" idx="0"/>
            </p:cNvCxnSpPr>
            <p:nvPr/>
          </p:nvCxnSpPr>
          <p:spPr>
            <a:xfrm flipH="1">
              <a:off x="2540561" y="2843094"/>
              <a:ext cx="3610183" cy="635539"/>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A8681D-DFBA-4725-8F8D-D9BC3CBC3C96}"/>
                </a:ext>
              </a:extLst>
            </p:cNvPr>
            <p:cNvCxnSpPr>
              <a:cxnSpLocks/>
              <a:stCxn id="33" idx="2"/>
              <a:endCxn id="23" idx="0"/>
            </p:cNvCxnSpPr>
            <p:nvPr/>
          </p:nvCxnSpPr>
          <p:spPr>
            <a:xfrm flipH="1">
              <a:off x="6142645" y="2843094"/>
              <a:ext cx="8099" cy="63248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A36B7AA-5D35-4478-BBE1-BEB7DA4FEDAC}"/>
                </a:ext>
              </a:extLst>
            </p:cNvPr>
            <p:cNvGrpSpPr/>
            <p:nvPr/>
          </p:nvGrpSpPr>
          <p:grpSpPr>
            <a:xfrm>
              <a:off x="755950" y="3478633"/>
              <a:ext cx="3482282" cy="2232098"/>
              <a:chOff x="3131910" y="3646688"/>
              <a:chExt cx="4773306" cy="2232098"/>
            </a:xfrm>
          </p:grpSpPr>
          <p:sp>
            <p:nvSpPr>
              <p:cNvPr id="26" name="TextBox 25">
                <a:extLst>
                  <a:ext uri="{FF2B5EF4-FFF2-40B4-BE49-F238E27FC236}">
                    <a16:creationId xmlns:a16="http://schemas.microsoft.com/office/drawing/2014/main" id="{9405D5D8-3B95-4CA8-BF66-46CB53BC03E0}"/>
                  </a:ext>
                </a:extLst>
              </p:cNvPr>
              <p:cNvSpPr txBox="1"/>
              <p:nvPr/>
            </p:nvSpPr>
            <p:spPr>
              <a:xfrm>
                <a:off x="4853776" y="5246305"/>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cxnSp>
            <p:nvCxnSpPr>
              <p:cNvPr id="27" name="Straight Arrow Connector 26">
                <a:extLst>
                  <a:ext uri="{FF2B5EF4-FFF2-40B4-BE49-F238E27FC236}">
                    <a16:creationId xmlns:a16="http://schemas.microsoft.com/office/drawing/2014/main" id="{20D09A43-C037-4114-9729-CEA22E370036}"/>
                  </a:ext>
                </a:extLst>
              </p:cNvPr>
              <p:cNvCxnSpPr>
                <a:cxnSpLocks/>
                <a:stCxn id="30" idx="2"/>
                <a:endCxn id="31" idx="0"/>
              </p:cNvCxnSpPr>
              <p:nvPr/>
            </p:nvCxnSpPr>
            <p:spPr>
              <a:xfrm flipH="1">
                <a:off x="3852859" y="4433057"/>
                <a:ext cx="1725290"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1D4F612-3DA7-4B08-A693-C0A5B9E2E813}"/>
                  </a:ext>
                </a:extLst>
              </p:cNvPr>
              <p:cNvCxnSpPr>
                <a:cxnSpLocks/>
                <a:stCxn id="30" idx="2"/>
                <a:endCxn id="26" idx="0"/>
              </p:cNvCxnSpPr>
              <p:nvPr/>
            </p:nvCxnSpPr>
            <p:spPr>
              <a:xfrm flipH="1">
                <a:off x="5574726" y="4433057"/>
                <a:ext cx="3423" cy="813248"/>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9D3D35-87DE-4FA3-A7A6-68A8DEA987C2}"/>
                  </a:ext>
                </a:extLst>
              </p:cNvPr>
              <p:cNvCxnSpPr>
                <a:cxnSpLocks/>
                <a:stCxn id="30" idx="2"/>
                <a:endCxn id="32" idx="0"/>
              </p:cNvCxnSpPr>
              <p:nvPr/>
            </p:nvCxnSpPr>
            <p:spPr>
              <a:xfrm>
                <a:off x="5578149" y="4433057"/>
                <a:ext cx="1606118"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FAB6206-C78A-4826-8B93-3EB56697AB36}"/>
                  </a:ext>
                </a:extLst>
              </p:cNvPr>
              <p:cNvSpPr txBox="1"/>
              <p:nvPr/>
            </p:nvSpPr>
            <p:spPr>
              <a:xfrm>
                <a:off x="4266524" y="3646688"/>
                <a:ext cx="2623250" cy="786369"/>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200" kern="0" dirty="0">
                  <a:solidFill>
                    <a:schemeClr val="accent3">
                      <a:lumMod val="20000"/>
                      <a:lumOff val="80000"/>
                    </a:schemeClr>
                  </a:solidFill>
                </a:endParaRPr>
              </a:p>
              <a:p>
                <a:pPr lvl="0" algn="ctr">
                  <a:lnSpc>
                    <a:spcPct val="110000"/>
                  </a:lnSpc>
                  <a:spcAft>
                    <a:spcPts val="600"/>
                  </a:spcAft>
                  <a:defRPr/>
                </a:pPr>
                <a:r>
                  <a:rPr lang="en-US" altLang="en-US" sz="1200" kern="0" dirty="0">
                    <a:solidFill>
                      <a:schemeClr val="accent3">
                        <a:lumMod val="20000"/>
                        <a:lumOff val="80000"/>
                      </a:schemeClr>
                    </a:solidFill>
                  </a:rPr>
                  <a:t>Major supportive argument</a:t>
                </a:r>
              </a:p>
              <a:p>
                <a:pPr lvl="0" algn="ctr">
                  <a:lnSpc>
                    <a:spcPct val="110000"/>
                  </a:lnSpc>
                  <a:spcAft>
                    <a:spcPts val="600"/>
                  </a:spcAft>
                  <a:defRPr/>
                </a:pPr>
                <a:endParaRPr lang="en-US" altLang="en-US" sz="1200" kern="0" dirty="0">
                  <a:solidFill>
                    <a:schemeClr val="accent3">
                      <a:lumMod val="20000"/>
                      <a:lumOff val="80000"/>
                    </a:schemeClr>
                  </a:solidFill>
                </a:endParaRPr>
              </a:p>
            </p:txBody>
          </p:sp>
          <p:sp>
            <p:nvSpPr>
              <p:cNvPr id="31" name="TextBox 30">
                <a:extLst>
                  <a:ext uri="{FF2B5EF4-FFF2-40B4-BE49-F238E27FC236}">
                    <a16:creationId xmlns:a16="http://schemas.microsoft.com/office/drawing/2014/main" id="{05042CF1-B3B0-4821-818E-8959A8314108}"/>
                  </a:ext>
                </a:extLst>
              </p:cNvPr>
              <p:cNvSpPr txBox="1"/>
              <p:nvPr/>
            </p:nvSpPr>
            <p:spPr>
              <a:xfrm>
                <a:off x="3131910" y="5243247"/>
                <a:ext cx="1441899"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sp>
            <p:nvSpPr>
              <p:cNvPr id="32" name="TextBox 31">
                <a:extLst>
                  <a:ext uri="{FF2B5EF4-FFF2-40B4-BE49-F238E27FC236}">
                    <a16:creationId xmlns:a16="http://schemas.microsoft.com/office/drawing/2014/main" id="{226874F4-8DD9-48A6-A0FA-6C3E73F0B4F2}"/>
                  </a:ext>
                </a:extLst>
              </p:cNvPr>
              <p:cNvSpPr txBox="1"/>
              <p:nvPr/>
            </p:nvSpPr>
            <p:spPr>
              <a:xfrm>
                <a:off x="6463316" y="5243247"/>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grpSp>
        <p:grpSp>
          <p:nvGrpSpPr>
            <p:cNvPr id="9" name="Group 8">
              <a:extLst>
                <a:ext uri="{FF2B5EF4-FFF2-40B4-BE49-F238E27FC236}">
                  <a16:creationId xmlns:a16="http://schemas.microsoft.com/office/drawing/2014/main" id="{A13C40C5-965A-4DFF-B5CC-34B3BB7F332F}"/>
                </a:ext>
              </a:extLst>
            </p:cNvPr>
            <p:cNvGrpSpPr/>
            <p:nvPr/>
          </p:nvGrpSpPr>
          <p:grpSpPr>
            <a:xfrm>
              <a:off x="4358034" y="3475575"/>
              <a:ext cx="3482282" cy="2235461"/>
              <a:chOff x="3131910" y="3646688"/>
              <a:chExt cx="4773306" cy="2235461"/>
            </a:xfrm>
          </p:grpSpPr>
          <p:sp>
            <p:nvSpPr>
              <p:cNvPr id="19" name="TextBox 18">
                <a:extLst>
                  <a:ext uri="{FF2B5EF4-FFF2-40B4-BE49-F238E27FC236}">
                    <a16:creationId xmlns:a16="http://schemas.microsoft.com/office/drawing/2014/main" id="{559EFD2D-601A-451D-BC05-F2D7F78AE171}"/>
                  </a:ext>
                </a:extLst>
              </p:cNvPr>
              <p:cNvSpPr txBox="1"/>
              <p:nvPr/>
            </p:nvSpPr>
            <p:spPr>
              <a:xfrm>
                <a:off x="4868301" y="5249668"/>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cxnSp>
            <p:nvCxnSpPr>
              <p:cNvPr id="20" name="Straight Arrow Connector 19">
                <a:extLst>
                  <a:ext uri="{FF2B5EF4-FFF2-40B4-BE49-F238E27FC236}">
                    <a16:creationId xmlns:a16="http://schemas.microsoft.com/office/drawing/2014/main" id="{A789C46E-A7B7-404F-AF6B-FF4DA5E4C49E}"/>
                  </a:ext>
                </a:extLst>
              </p:cNvPr>
              <p:cNvCxnSpPr>
                <a:cxnSpLocks/>
                <a:stCxn id="23" idx="2"/>
                <a:endCxn id="24" idx="0"/>
              </p:cNvCxnSpPr>
              <p:nvPr/>
            </p:nvCxnSpPr>
            <p:spPr>
              <a:xfrm flipH="1">
                <a:off x="3852859" y="4433057"/>
                <a:ext cx="1725290"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7521EE8-493D-4EFB-8B85-6AD392C71BC2}"/>
                  </a:ext>
                </a:extLst>
              </p:cNvPr>
              <p:cNvCxnSpPr>
                <a:cxnSpLocks/>
                <a:stCxn id="23" idx="2"/>
                <a:endCxn id="19" idx="0"/>
              </p:cNvCxnSpPr>
              <p:nvPr/>
            </p:nvCxnSpPr>
            <p:spPr>
              <a:xfrm>
                <a:off x="5578149" y="4433057"/>
                <a:ext cx="11103" cy="81661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75F2E6-992A-42B5-8AF7-A1FB516E0D3C}"/>
                  </a:ext>
                </a:extLst>
              </p:cNvPr>
              <p:cNvCxnSpPr>
                <a:cxnSpLocks/>
                <a:stCxn id="23" idx="2"/>
                <a:endCxn id="25" idx="0"/>
              </p:cNvCxnSpPr>
              <p:nvPr/>
            </p:nvCxnSpPr>
            <p:spPr>
              <a:xfrm>
                <a:off x="5578149" y="4433057"/>
                <a:ext cx="1606118"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A2D8D3-66CF-4C54-936A-6CF99163F10C}"/>
                  </a:ext>
                </a:extLst>
              </p:cNvPr>
              <p:cNvSpPr txBox="1"/>
              <p:nvPr/>
            </p:nvSpPr>
            <p:spPr>
              <a:xfrm>
                <a:off x="4266524" y="3646688"/>
                <a:ext cx="2623250" cy="786369"/>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200" kern="0" dirty="0">
                  <a:solidFill>
                    <a:schemeClr val="accent3">
                      <a:lumMod val="20000"/>
                      <a:lumOff val="80000"/>
                    </a:schemeClr>
                  </a:solidFill>
                </a:endParaRPr>
              </a:p>
              <a:p>
                <a:pPr lvl="0" algn="ctr">
                  <a:lnSpc>
                    <a:spcPct val="110000"/>
                  </a:lnSpc>
                  <a:spcAft>
                    <a:spcPts val="600"/>
                  </a:spcAft>
                  <a:defRPr/>
                </a:pPr>
                <a:r>
                  <a:rPr lang="en-US" altLang="en-US" sz="1200" kern="0" dirty="0">
                    <a:solidFill>
                      <a:schemeClr val="accent3">
                        <a:lumMod val="20000"/>
                        <a:lumOff val="80000"/>
                      </a:schemeClr>
                    </a:solidFill>
                  </a:rPr>
                  <a:t>Major supportive argument</a:t>
                </a:r>
              </a:p>
              <a:p>
                <a:pPr lvl="0" algn="ctr">
                  <a:lnSpc>
                    <a:spcPct val="110000"/>
                  </a:lnSpc>
                  <a:spcAft>
                    <a:spcPts val="600"/>
                  </a:spcAft>
                  <a:defRPr/>
                </a:pPr>
                <a:endParaRPr lang="en-US" altLang="en-US" sz="1200" kern="0" dirty="0">
                  <a:solidFill>
                    <a:schemeClr val="accent3">
                      <a:lumMod val="20000"/>
                      <a:lumOff val="80000"/>
                    </a:schemeClr>
                  </a:solidFill>
                </a:endParaRPr>
              </a:p>
            </p:txBody>
          </p:sp>
          <p:sp>
            <p:nvSpPr>
              <p:cNvPr id="24" name="TextBox 23">
                <a:extLst>
                  <a:ext uri="{FF2B5EF4-FFF2-40B4-BE49-F238E27FC236}">
                    <a16:creationId xmlns:a16="http://schemas.microsoft.com/office/drawing/2014/main" id="{1A91C76D-3DC0-49C2-A078-3B5962E28978}"/>
                  </a:ext>
                </a:extLst>
              </p:cNvPr>
              <p:cNvSpPr txBox="1"/>
              <p:nvPr/>
            </p:nvSpPr>
            <p:spPr>
              <a:xfrm>
                <a:off x="3131910" y="5243247"/>
                <a:ext cx="1441899"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sp>
            <p:nvSpPr>
              <p:cNvPr id="25" name="TextBox 24">
                <a:extLst>
                  <a:ext uri="{FF2B5EF4-FFF2-40B4-BE49-F238E27FC236}">
                    <a16:creationId xmlns:a16="http://schemas.microsoft.com/office/drawing/2014/main" id="{15A5A5D6-0969-47C9-BB18-386B83EEDC9F}"/>
                  </a:ext>
                </a:extLst>
              </p:cNvPr>
              <p:cNvSpPr txBox="1"/>
              <p:nvPr/>
            </p:nvSpPr>
            <p:spPr>
              <a:xfrm>
                <a:off x="6463316" y="5243247"/>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grpSp>
        <p:grpSp>
          <p:nvGrpSpPr>
            <p:cNvPr id="10" name="Group 9">
              <a:extLst>
                <a:ext uri="{FF2B5EF4-FFF2-40B4-BE49-F238E27FC236}">
                  <a16:creationId xmlns:a16="http://schemas.microsoft.com/office/drawing/2014/main" id="{F717DEAF-8D79-42F5-9320-6622A23B3339}"/>
                </a:ext>
              </a:extLst>
            </p:cNvPr>
            <p:cNvGrpSpPr/>
            <p:nvPr/>
          </p:nvGrpSpPr>
          <p:grpSpPr>
            <a:xfrm>
              <a:off x="7935356" y="3482044"/>
              <a:ext cx="3482282" cy="2235461"/>
              <a:chOff x="3131910" y="3646688"/>
              <a:chExt cx="4773306" cy="2235461"/>
            </a:xfrm>
          </p:grpSpPr>
          <p:sp>
            <p:nvSpPr>
              <p:cNvPr id="12" name="TextBox 11">
                <a:extLst>
                  <a:ext uri="{FF2B5EF4-FFF2-40B4-BE49-F238E27FC236}">
                    <a16:creationId xmlns:a16="http://schemas.microsoft.com/office/drawing/2014/main" id="{A9224C5B-1519-4FCF-95DB-D8F0946C3316}"/>
                  </a:ext>
                </a:extLst>
              </p:cNvPr>
              <p:cNvSpPr txBox="1"/>
              <p:nvPr/>
            </p:nvSpPr>
            <p:spPr>
              <a:xfrm>
                <a:off x="4868301" y="5249668"/>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cxnSp>
            <p:nvCxnSpPr>
              <p:cNvPr id="13" name="Straight Arrow Connector 12">
                <a:extLst>
                  <a:ext uri="{FF2B5EF4-FFF2-40B4-BE49-F238E27FC236}">
                    <a16:creationId xmlns:a16="http://schemas.microsoft.com/office/drawing/2014/main" id="{AD2A9ACF-7F3A-4324-92EB-AED4AAF15F1E}"/>
                  </a:ext>
                </a:extLst>
              </p:cNvPr>
              <p:cNvCxnSpPr>
                <a:cxnSpLocks/>
                <a:stCxn id="16" idx="2"/>
                <a:endCxn id="17" idx="0"/>
              </p:cNvCxnSpPr>
              <p:nvPr/>
            </p:nvCxnSpPr>
            <p:spPr>
              <a:xfrm flipH="1">
                <a:off x="3852859" y="4433057"/>
                <a:ext cx="1725290"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EE839D-4E67-4B4F-B935-662BE4B570B1}"/>
                  </a:ext>
                </a:extLst>
              </p:cNvPr>
              <p:cNvCxnSpPr>
                <a:cxnSpLocks/>
                <a:stCxn id="16" idx="2"/>
                <a:endCxn id="12" idx="0"/>
              </p:cNvCxnSpPr>
              <p:nvPr/>
            </p:nvCxnSpPr>
            <p:spPr>
              <a:xfrm>
                <a:off x="5578149" y="4433057"/>
                <a:ext cx="11103" cy="81661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D19436-6550-47BA-A3DF-8E6C734F4CAC}"/>
                  </a:ext>
                </a:extLst>
              </p:cNvPr>
              <p:cNvCxnSpPr>
                <a:cxnSpLocks/>
                <a:stCxn id="16" idx="2"/>
                <a:endCxn id="18" idx="0"/>
              </p:cNvCxnSpPr>
              <p:nvPr/>
            </p:nvCxnSpPr>
            <p:spPr>
              <a:xfrm>
                <a:off x="5578149" y="4433057"/>
                <a:ext cx="1606118" cy="81019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69BFE3B-22E3-4FE2-BEF8-FD901E26B1A7}"/>
                  </a:ext>
                </a:extLst>
              </p:cNvPr>
              <p:cNvSpPr txBox="1"/>
              <p:nvPr/>
            </p:nvSpPr>
            <p:spPr>
              <a:xfrm>
                <a:off x="4266524" y="3646688"/>
                <a:ext cx="2623250" cy="786369"/>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200" kern="0" dirty="0">
                  <a:solidFill>
                    <a:schemeClr val="accent3">
                      <a:lumMod val="20000"/>
                      <a:lumOff val="80000"/>
                    </a:schemeClr>
                  </a:solidFill>
                </a:endParaRPr>
              </a:p>
              <a:p>
                <a:pPr lvl="0" algn="ctr">
                  <a:lnSpc>
                    <a:spcPct val="110000"/>
                  </a:lnSpc>
                  <a:spcAft>
                    <a:spcPts val="600"/>
                  </a:spcAft>
                  <a:defRPr/>
                </a:pPr>
                <a:r>
                  <a:rPr lang="en-US" altLang="en-US" sz="1200" kern="0" dirty="0">
                    <a:solidFill>
                      <a:schemeClr val="accent3">
                        <a:lumMod val="20000"/>
                        <a:lumOff val="80000"/>
                      </a:schemeClr>
                    </a:solidFill>
                  </a:rPr>
                  <a:t>Major supportive argument</a:t>
                </a:r>
              </a:p>
              <a:p>
                <a:pPr lvl="0" algn="ctr">
                  <a:lnSpc>
                    <a:spcPct val="110000"/>
                  </a:lnSpc>
                  <a:spcAft>
                    <a:spcPts val="600"/>
                  </a:spcAft>
                  <a:defRPr/>
                </a:pPr>
                <a:endParaRPr lang="en-US" altLang="en-US" sz="1200" kern="0" dirty="0">
                  <a:solidFill>
                    <a:schemeClr val="accent3">
                      <a:lumMod val="20000"/>
                      <a:lumOff val="80000"/>
                    </a:schemeClr>
                  </a:solidFill>
                </a:endParaRPr>
              </a:p>
            </p:txBody>
          </p:sp>
          <p:sp>
            <p:nvSpPr>
              <p:cNvPr id="17" name="TextBox 16">
                <a:extLst>
                  <a:ext uri="{FF2B5EF4-FFF2-40B4-BE49-F238E27FC236}">
                    <a16:creationId xmlns:a16="http://schemas.microsoft.com/office/drawing/2014/main" id="{E9934178-393C-4C3D-9692-E12EB6E50585}"/>
                  </a:ext>
                </a:extLst>
              </p:cNvPr>
              <p:cNvSpPr txBox="1"/>
              <p:nvPr/>
            </p:nvSpPr>
            <p:spPr>
              <a:xfrm>
                <a:off x="3131910" y="5243247"/>
                <a:ext cx="1441899"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sp>
            <p:nvSpPr>
              <p:cNvPr id="18" name="TextBox 17">
                <a:extLst>
                  <a:ext uri="{FF2B5EF4-FFF2-40B4-BE49-F238E27FC236}">
                    <a16:creationId xmlns:a16="http://schemas.microsoft.com/office/drawing/2014/main" id="{13F12871-9709-4B05-9888-2EA8A8B6FB22}"/>
                  </a:ext>
                </a:extLst>
              </p:cNvPr>
              <p:cNvSpPr txBox="1"/>
              <p:nvPr/>
            </p:nvSpPr>
            <p:spPr>
              <a:xfrm>
                <a:off x="6463316" y="5243247"/>
                <a:ext cx="1441900" cy="632481"/>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200" kern="0" dirty="0">
                    <a:solidFill>
                      <a:schemeClr val="tx2"/>
                    </a:solidFill>
                  </a:rPr>
                  <a:t>Minor supportive data/facts</a:t>
                </a:r>
              </a:p>
            </p:txBody>
          </p:sp>
        </p:grpSp>
        <p:cxnSp>
          <p:nvCxnSpPr>
            <p:cNvPr id="11" name="Straight Arrow Connector 10">
              <a:extLst>
                <a:ext uri="{FF2B5EF4-FFF2-40B4-BE49-F238E27FC236}">
                  <a16:creationId xmlns:a16="http://schemas.microsoft.com/office/drawing/2014/main" id="{15D66866-11B8-4156-92FB-F40AB9F1E4A9}"/>
                </a:ext>
              </a:extLst>
            </p:cNvPr>
            <p:cNvCxnSpPr>
              <a:cxnSpLocks/>
              <a:stCxn id="33" idx="2"/>
              <a:endCxn id="16" idx="0"/>
            </p:cNvCxnSpPr>
            <p:nvPr/>
          </p:nvCxnSpPr>
          <p:spPr>
            <a:xfrm>
              <a:off x="6150744" y="2843094"/>
              <a:ext cx="3569223" cy="63895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39BE2AB-64BE-4A64-AA05-1D11F1A15575}"/>
              </a:ext>
            </a:extLst>
          </p:cNvPr>
          <p:cNvSpPr txBox="1"/>
          <p:nvPr/>
        </p:nvSpPr>
        <p:spPr>
          <a:xfrm>
            <a:off x="7984698" y="1293609"/>
            <a:ext cx="3575325" cy="1480405"/>
          </a:xfrm>
          <a:prstGeom prst="rect">
            <a:avLst/>
          </a:prstGeom>
          <a:noFill/>
        </p:spPr>
        <p:txBody>
          <a:bodyPr wrap="square" lIns="0" tIns="36576" rIns="0" bIns="0" rtlCol="0">
            <a:spAutoFit/>
          </a:bodyPr>
          <a:lstStyle/>
          <a:p>
            <a:pPr>
              <a:lnSpc>
                <a:spcPct val="110000"/>
              </a:lnSpc>
              <a:spcAft>
                <a:spcPts val="600"/>
              </a:spcAft>
            </a:pPr>
            <a:r>
              <a:rPr lang="en-GB" sz="1200" i="1" dirty="0">
                <a:solidFill>
                  <a:schemeClr val="bg1"/>
                </a:solidFill>
              </a:rPr>
              <a:t>The flow of the communication Is from top to bottom. Most important things are mentioned first and supportive arguments refer to the governing thought which summarizes the key “so-what”.</a:t>
            </a:r>
          </a:p>
          <a:p>
            <a:endParaRPr lang="en-GB" sz="1200" i="1" dirty="0">
              <a:solidFill>
                <a:schemeClr val="bg1"/>
              </a:solidFill>
            </a:endParaRPr>
          </a:p>
          <a:p>
            <a:endParaRPr lang="en-GB" sz="1200" i="1" dirty="0">
              <a:solidFill>
                <a:schemeClr val="bg1"/>
              </a:solidFill>
            </a:endParaRPr>
          </a:p>
          <a:p>
            <a:pPr marL="356616" indent="-356616">
              <a:spcAft>
                <a:spcPts val="600"/>
              </a:spcAft>
              <a:buClr>
                <a:schemeClr val="accent2"/>
              </a:buClr>
              <a:buSzPct val="70000"/>
              <a:buFont typeface="Arial" pitchFamily="34" charset="0"/>
              <a:buChar char="►"/>
            </a:pPr>
            <a:endParaRPr lang="en-US" sz="1200" i="1" dirty="0" err="1">
              <a:solidFill>
                <a:schemeClr val="bg1"/>
              </a:solidFill>
            </a:endParaRPr>
          </a:p>
        </p:txBody>
      </p:sp>
    </p:spTree>
    <p:extLst>
      <p:ext uri="{BB962C8B-B14F-4D97-AF65-F5344CB8AC3E}">
        <p14:creationId xmlns:p14="http://schemas.microsoft.com/office/powerpoint/2010/main" val="311736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7A260677-C519-43BB-9E51-FE3072F3A9B1}"/>
              </a:ext>
            </a:extLst>
          </p:cNvPr>
          <p:cNvSpPr txBox="1">
            <a:spLocks/>
          </p:cNvSpPr>
          <p:nvPr/>
        </p:nvSpPr>
        <p:spPr>
          <a:xfrm>
            <a:off x="609918" y="294200"/>
            <a:ext cx="7807941"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Forming hypotheses to build a logical argument</a:t>
            </a:r>
            <a:endParaRPr lang="en-US" dirty="0"/>
          </a:p>
        </p:txBody>
      </p:sp>
      <p:sp>
        <p:nvSpPr>
          <p:cNvPr id="3" name="TextBox 2">
            <a:extLst>
              <a:ext uri="{FF2B5EF4-FFF2-40B4-BE49-F238E27FC236}">
                <a16:creationId xmlns:a16="http://schemas.microsoft.com/office/drawing/2014/main" id="{0816CBA6-094D-480B-8C06-A9FCC0105A1F}"/>
              </a:ext>
            </a:extLst>
          </p:cNvPr>
          <p:cNvSpPr txBox="1"/>
          <p:nvPr/>
        </p:nvSpPr>
        <p:spPr>
          <a:xfrm>
            <a:off x="2110189" y="5187838"/>
            <a:ext cx="2774745" cy="709425"/>
          </a:xfrm>
          <a:prstGeom prst="rect">
            <a:avLst/>
          </a:prstGeom>
          <a:noFill/>
        </p:spPr>
        <p:txBody>
          <a:bodyPr wrap="square" lIns="0" tIns="36576" rIns="0" bIns="0" rtlCol="0">
            <a:spAutoFit/>
          </a:bodyPr>
          <a:lstStyle/>
          <a:p>
            <a:pPr marL="228600" indent="-228600">
              <a:lnSpc>
                <a:spcPct val="110000"/>
              </a:lnSpc>
              <a:spcAft>
                <a:spcPts val="600"/>
              </a:spcAft>
              <a:buFont typeface="+mj-lt"/>
              <a:buAutoNum type="arabicPeriod"/>
            </a:pPr>
            <a:r>
              <a:rPr lang="en-GB" sz="1200" dirty="0">
                <a:solidFill>
                  <a:schemeClr val="bg1"/>
                </a:solidFill>
              </a:rPr>
              <a:t>Analyse data to find patterns or features of interest</a:t>
            </a:r>
          </a:p>
          <a:p>
            <a:pPr marL="228600" indent="-228600">
              <a:lnSpc>
                <a:spcPct val="110000"/>
              </a:lnSpc>
              <a:spcAft>
                <a:spcPts val="600"/>
              </a:spcAft>
              <a:buClr>
                <a:schemeClr val="accent2"/>
              </a:buClr>
              <a:buSzPct val="70000"/>
              <a:buFont typeface="+mj-lt"/>
              <a:buAutoNum type="arabicPeriod"/>
            </a:pPr>
            <a:endParaRPr lang="en-US" sz="1200" dirty="0" err="1">
              <a:solidFill>
                <a:schemeClr val="bg1"/>
              </a:solidFill>
            </a:endParaRPr>
          </a:p>
        </p:txBody>
      </p:sp>
      <p:sp>
        <p:nvSpPr>
          <p:cNvPr id="4" name="TextBox 3">
            <a:extLst>
              <a:ext uri="{FF2B5EF4-FFF2-40B4-BE49-F238E27FC236}">
                <a16:creationId xmlns:a16="http://schemas.microsoft.com/office/drawing/2014/main" id="{7125F67B-6EEE-462C-B80C-172DE431A543}"/>
              </a:ext>
            </a:extLst>
          </p:cNvPr>
          <p:cNvSpPr txBox="1"/>
          <p:nvPr/>
        </p:nvSpPr>
        <p:spPr>
          <a:xfrm>
            <a:off x="2100787" y="3661724"/>
            <a:ext cx="2617513" cy="1115690"/>
          </a:xfrm>
          <a:prstGeom prst="rect">
            <a:avLst/>
          </a:prstGeom>
          <a:noFill/>
        </p:spPr>
        <p:txBody>
          <a:bodyPr wrap="square" lIns="0" tIns="36576" rIns="0" bIns="0" rtlCol="0">
            <a:spAutoFit/>
          </a:bodyPr>
          <a:lstStyle/>
          <a:p>
            <a:pPr marL="228600" indent="-228600">
              <a:lnSpc>
                <a:spcPct val="110000"/>
              </a:lnSpc>
              <a:spcAft>
                <a:spcPts val="600"/>
              </a:spcAft>
              <a:buFont typeface="+mj-lt"/>
              <a:buAutoNum type="arabicPeriod" startAt="2"/>
            </a:pPr>
            <a:r>
              <a:rPr lang="en-GB" sz="1200" dirty="0">
                <a:solidFill>
                  <a:schemeClr val="bg1"/>
                </a:solidFill>
              </a:rPr>
              <a:t>Form hypotheses and keep returning to the data to test them, in order to create solid Major Supportive Arguments</a:t>
            </a:r>
          </a:p>
          <a:p>
            <a:pPr marL="228600" indent="-228600">
              <a:lnSpc>
                <a:spcPct val="110000"/>
              </a:lnSpc>
              <a:spcAft>
                <a:spcPts val="600"/>
              </a:spcAft>
              <a:buClr>
                <a:schemeClr val="accent2"/>
              </a:buClr>
              <a:buSzPct val="70000"/>
              <a:buFont typeface="+mj-lt"/>
              <a:buAutoNum type="arabicPeriod" startAt="2"/>
            </a:pPr>
            <a:endParaRPr lang="en-US" sz="1200" dirty="0" err="1">
              <a:solidFill>
                <a:schemeClr val="bg1"/>
              </a:solidFill>
            </a:endParaRPr>
          </a:p>
        </p:txBody>
      </p:sp>
      <p:sp>
        <p:nvSpPr>
          <p:cNvPr id="5" name="TextBox 4">
            <a:extLst>
              <a:ext uri="{FF2B5EF4-FFF2-40B4-BE49-F238E27FC236}">
                <a16:creationId xmlns:a16="http://schemas.microsoft.com/office/drawing/2014/main" id="{62794779-53B0-424F-A019-4714C9E97AF3}"/>
              </a:ext>
            </a:extLst>
          </p:cNvPr>
          <p:cNvSpPr txBox="1"/>
          <p:nvPr/>
        </p:nvSpPr>
        <p:spPr>
          <a:xfrm>
            <a:off x="2110189" y="2265204"/>
            <a:ext cx="2857772" cy="1115690"/>
          </a:xfrm>
          <a:prstGeom prst="rect">
            <a:avLst/>
          </a:prstGeom>
          <a:noFill/>
        </p:spPr>
        <p:txBody>
          <a:bodyPr wrap="square" lIns="0" tIns="36576" rIns="0" bIns="0" rtlCol="0">
            <a:spAutoFit/>
          </a:bodyPr>
          <a:lstStyle/>
          <a:p>
            <a:pPr marL="228600" indent="-228600">
              <a:lnSpc>
                <a:spcPct val="110000"/>
              </a:lnSpc>
              <a:spcAft>
                <a:spcPts val="600"/>
              </a:spcAft>
              <a:buFont typeface="+mj-lt"/>
              <a:buAutoNum type="arabicPeriod" startAt="3"/>
            </a:pPr>
            <a:r>
              <a:rPr lang="en-GB" sz="1200" dirty="0">
                <a:solidFill>
                  <a:schemeClr val="bg1"/>
                </a:solidFill>
              </a:rPr>
              <a:t>The Governing Thought will be the expression of an opportunity or risk, based on a set of confirmed hypotheses</a:t>
            </a:r>
          </a:p>
          <a:p>
            <a:pPr marL="228600" indent="-228600">
              <a:lnSpc>
                <a:spcPct val="110000"/>
              </a:lnSpc>
              <a:spcAft>
                <a:spcPts val="600"/>
              </a:spcAft>
              <a:buClr>
                <a:schemeClr val="accent2"/>
              </a:buClr>
              <a:buSzPct val="70000"/>
              <a:buFont typeface="+mj-lt"/>
              <a:buAutoNum type="arabicPeriod" startAt="3"/>
            </a:pPr>
            <a:endParaRPr lang="en-US" sz="1200" dirty="0" err="1">
              <a:solidFill>
                <a:schemeClr val="bg1"/>
              </a:solidFill>
            </a:endParaRPr>
          </a:p>
        </p:txBody>
      </p:sp>
      <p:pic>
        <p:nvPicPr>
          <p:cNvPr id="6" name="Picture 5">
            <a:extLst>
              <a:ext uri="{FF2B5EF4-FFF2-40B4-BE49-F238E27FC236}">
                <a16:creationId xmlns:a16="http://schemas.microsoft.com/office/drawing/2014/main" id="{12162938-6A44-461D-84AA-7E97F450E3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86"/>
          <a:stretch/>
        </p:blipFill>
        <p:spPr>
          <a:xfrm>
            <a:off x="546793" y="2123156"/>
            <a:ext cx="1588675" cy="3837199"/>
          </a:xfrm>
          <a:prstGeom prst="rect">
            <a:avLst/>
          </a:prstGeom>
        </p:spPr>
      </p:pic>
      <p:sp>
        <p:nvSpPr>
          <p:cNvPr id="7" name="TextBox 6">
            <a:extLst>
              <a:ext uri="{FF2B5EF4-FFF2-40B4-BE49-F238E27FC236}">
                <a16:creationId xmlns:a16="http://schemas.microsoft.com/office/drawing/2014/main" id="{9ECB625C-4137-4850-AD0E-E7E5326BB70E}"/>
              </a:ext>
            </a:extLst>
          </p:cNvPr>
          <p:cNvSpPr txBox="1"/>
          <p:nvPr/>
        </p:nvSpPr>
        <p:spPr>
          <a:xfrm>
            <a:off x="612189" y="1139826"/>
            <a:ext cx="3587278" cy="709425"/>
          </a:xfrm>
          <a:prstGeom prst="rect">
            <a:avLst/>
          </a:prstGeom>
          <a:noFill/>
        </p:spPr>
        <p:txBody>
          <a:bodyPr wrap="square" lIns="0" tIns="36576" rIns="0" bIns="0" rtlCol="0">
            <a:spAutoFit/>
          </a:bodyPr>
          <a:lstStyle/>
          <a:p>
            <a:pPr>
              <a:lnSpc>
                <a:spcPct val="110000"/>
              </a:lnSpc>
              <a:spcAft>
                <a:spcPts val="600"/>
              </a:spcAft>
            </a:pPr>
            <a:r>
              <a:rPr lang="en-GB" sz="1200" i="1" dirty="0">
                <a:solidFill>
                  <a:schemeClr val="bg1"/>
                </a:solidFill>
              </a:rPr>
              <a:t>Logic pyramids are are communicated top down, but they are built from the bottom up.</a:t>
            </a:r>
          </a:p>
          <a:p>
            <a:pPr>
              <a:lnSpc>
                <a:spcPct val="110000"/>
              </a:lnSpc>
              <a:spcAft>
                <a:spcPts val="600"/>
              </a:spcAft>
              <a:buClr>
                <a:schemeClr val="accent2"/>
              </a:buClr>
              <a:buSzPct val="70000"/>
            </a:pPr>
            <a:endParaRPr lang="en-US" sz="1200" i="1" dirty="0" err="1">
              <a:solidFill>
                <a:schemeClr val="bg1"/>
              </a:solidFill>
            </a:endParaRPr>
          </a:p>
        </p:txBody>
      </p:sp>
      <p:grpSp>
        <p:nvGrpSpPr>
          <p:cNvPr id="8" name="Group 7">
            <a:extLst>
              <a:ext uri="{FF2B5EF4-FFF2-40B4-BE49-F238E27FC236}">
                <a16:creationId xmlns:a16="http://schemas.microsoft.com/office/drawing/2014/main" id="{254BA904-CFAB-4BE2-B8B3-720FAC4A9264}"/>
              </a:ext>
            </a:extLst>
          </p:cNvPr>
          <p:cNvGrpSpPr/>
          <p:nvPr/>
        </p:nvGrpSpPr>
        <p:grpSpPr>
          <a:xfrm>
            <a:off x="4903532" y="2298499"/>
            <a:ext cx="6858971" cy="3731493"/>
            <a:chOff x="755950" y="2182795"/>
            <a:chExt cx="10661688" cy="3731493"/>
          </a:xfrm>
        </p:grpSpPr>
        <p:grpSp>
          <p:nvGrpSpPr>
            <p:cNvPr id="9" name="Group 8">
              <a:extLst>
                <a:ext uri="{FF2B5EF4-FFF2-40B4-BE49-F238E27FC236}">
                  <a16:creationId xmlns:a16="http://schemas.microsoft.com/office/drawing/2014/main" id="{7C9029B9-3AA9-4D05-8A13-455370F0F0F9}"/>
                </a:ext>
              </a:extLst>
            </p:cNvPr>
            <p:cNvGrpSpPr/>
            <p:nvPr/>
          </p:nvGrpSpPr>
          <p:grpSpPr>
            <a:xfrm>
              <a:off x="5140856" y="2182795"/>
              <a:ext cx="2003575" cy="652486"/>
              <a:chOff x="4464788" y="1803898"/>
              <a:chExt cx="2746382" cy="652486"/>
            </a:xfrm>
          </p:grpSpPr>
          <p:sp>
            <p:nvSpPr>
              <p:cNvPr id="37" name="TextBox 36">
                <a:extLst>
                  <a:ext uri="{FF2B5EF4-FFF2-40B4-BE49-F238E27FC236}">
                    <a16:creationId xmlns:a16="http://schemas.microsoft.com/office/drawing/2014/main" id="{54EB51A7-E987-4ABD-9A6F-F3BBB121E141}"/>
                  </a:ext>
                </a:extLst>
              </p:cNvPr>
              <p:cNvSpPr txBox="1"/>
              <p:nvPr/>
            </p:nvSpPr>
            <p:spPr>
              <a:xfrm>
                <a:off x="4464788" y="1803898"/>
                <a:ext cx="2746382" cy="652486"/>
              </a:xfrm>
              <a:prstGeom prst="rect">
                <a:avLst/>
              </a:prstGeom>
              <a:noFill/>
            </p:spPr>
            <p:txBody>
              <a:bodyPr wrap="square" lIns="0" tIns="36576" rIns="0" bIns="0" rtlCol="0" anchor="t">
                <a:spAutoFit/>
              </a:bodyPr>
              <a:lstStyle/>
              <a:p>
                <a:pPr algn="ctr">
                  <a:spcAft>
                    <a:spcPts val="600"/>
                  </a:spcAft>
                  <a:buClr>
                    <a:schemeClr val="accent2"/>
                  </a:buClr>
                  <a:buSzPct val="70000"/>
                </a:pPr>
                <a:r>
                  <a:rPr lang="en-US" altLang="en-US" sz="1000" kern="0" dirty="0">
                    <a:solidFill>
                      <a:schemeClr val="bg1"/>
                    </a:solidFill>
                  </a:rPr>
                  <a:t>Context, Trigger, Question</a:t>
                </a:r>
              </a:p>
              <a:p>
                <a:pPr algn="ctr">
                  <a:spcAft>
                    <a:spcPts val="600"/>
                  </a:spcAft>
                  <a:buClr>
                    <a:schemeClr val="accent2"/>
                  </a:buClr>
                  <a:buSzPct val="70000"/>
                </a:pPr>
                <a:r>
                  <a:rPr lang="en-US" altLang="en-US" sz="1000" kern="0" dirty="0">
                    <a:solidFill>
                      <a:schemeClr val="accent5"/>
                    </a:solidFill>
                  </a:rPr>
                  <a:t>Governing thought</a:t>
                </a:r>
              </a:p>
              <a:p>
                <a:pPr algn="ctr">
                  <a:spcAft>
                    <a:spcPts val="600"/>
                  </a:spcAft>
                  <a:buClr>
                    <a:schemeClr val="accent2"/>
                  </a:buClr>
                  <a:buSzPct val="70000"/>
                </a:pPr>
                <a:endParaRPr lang="en-US" sz="1000" dirty="0">
                  <a:solidFill>
                    <a:schemeClr val="accent5"/>
                  </a:solidFill>
                </a:endParaRPr>
              </a:p>
            </p:txBody>
          </p:sp>
          <p:sp>
            <p:nvSpPr>
              <p:cNvPr id="38" name="Rectangle 37">
                <a:extLst>
                  <a:ext uri="{FF2B5EF4-FFF2-40B4-BE49-F238E27FC236}">
                    <a16:creationId xmlns:a16="http://schemas.microsoft.com/office/drawing/2014/main" id="{6F88481D-4999-4376-8887-6DC672B97B3B}"/>
                  </a:ext>
                </a:extLst>
              </p:cNvPr>
              <p:cNvSpPr/>
              <p:nvPr/>
            </p:nvSpPr>
            <p:spPr>
              <a:xfrm>
                <a:off x="5391883" y="2314927"/>
                <a:ext cx="914400" cy="649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000" dirty="0">
                  <a:solidFill>
                    <a:schemeClr val="tx1"/>
                  </a:solidFill>
                </a:endParaRPr>
              </a:p>
            </p:txBody>
          </p:sp>
        </p:grpSp>
        <p:cxnSp>
          <p:nvCxnSpPr>
            <p:cNvPr id="10" name="Straight Arrow Connector 9">
              <a:extLst>
                <a:ext uri="{FF2B5EF4-FFF2-40B4-BE49-F238E27FC236}">
                  <a16:creationId xmlns:a16="http://schemas.microsoft.com/office/drawing/2014/main" id="{4F211BDF-A98C-45B4-88DC-F5419684E9D9}"/>
                </a:ext>
              </a:extLst>
            </p:cNvPr>
            <p:cNvCxnSpPr>
              <a:cxnSpLocks/>
              <a:stCxn id="37" idx="2"/>
              <a:endCxn id="34" idx="0"/>
            </p:cNvCxnSpPr>
            <p:nvPr/>
          </p:nvCxnSpPr>
          <p:spPr>
            <a:xfrm flipH="1">
              <a:off x="2540562" y="2835281"/>
              <a:ext cx="3602082" cy="69298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87EAF5-529A-4CDC-9F53-60FF7CA844D9}"/>
                </a:ext>
              </a:extLst>
            </p:cNvPr>
            <p:cNvCxnSpPr>
              <a:cxnSpLocks/>
              <a:stCxn id="37" idx="2"/>
              <a:endCxn id="27" idx="0"/>
            </p:cNvCxnSpPr>
            <p:nvPr/>
          </p:nvCxnSpPr>
          <p:spPr>
            <a:xfrm>
              <a:off x="6142643" y="2835281"/>
              <a:ext cx="2" cy="689923"/>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B79A66-C3FE-4E98-A80B-81ADE7D2D537}"/>
                </a:ext>
              </a:extLst>
            </p:cNvPr>
            <p:cNvGrpSpPr/>
            <p:nvPr/>
          </p:nvGrpSpPr>
          <p:grpSpPr>
            <a:xfrm>
              <a:off x="755950" y="3528262"/>
              <a:ext cx="3482282" cy="2139452"/>
              <a:chOff x="3131910" y="3696317"/>
              <a:chExt cx="4773306" cy="2139452"/>
            </a:xfrm>
          </p:grpSpPr>
          <p:sp>
            <p:nvSpPr>
              <p:cNvPr id="30" name="TextBox 29">
                <a:extLst>
                  <a:ext uri="{FF2B5EF4-FFF2-40B4-BE49-F238E27FC236}">
                    <a16:creationId xmlns:a16="http://schemas.microsoft.com/office/drawing/2014/main" id="{A5C333B4-603E-4E61-BCDB-08D7A74E1753}"/>
                  </a:ext>
                </a:extLst>
              </p:cNvPr>
              <p:cNvSpPr txBox="1"/>
              <p:nvPr/>
            </p:nvSpPr>
            <p:spPr>
              <a:xfrm>
                <a:off x="4853776" y="5302546"/>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cxnSp>
            <p:nvCxnSpPr>
              <p:cNvPr id="31" name="Straight Arrow Connector 30">
                <a:extLst>
                  <a:ext uri="{FF2B5EF4-FFF2-40B4-BE49-F238E27FC236}">
                    <a16:creationId xmlns:a16="http://schemas.microsoft.com/office/drawing/2014/main" id="{8B0DC45B-725D-4B77-B8EA-CE9F096B950A}"/>
                  </a:ext>
                </a:extLst>
              </p:cNvPr>
              <p:cNvCxnSpPr>
                <a:cxnSpLocks/>
                <a:stCxn id="34" idx="2"/>
                <a:endCxn id="35" idx="0"/>
              </p:cNvCxnSpPr>
              <p:nvPr/>
            </p:nvCxnSpPr>
            <p:spPr>
              <a:xfrm flipH="1">
                <a:off x="3852860" y="4383428"/>
                <a:ext cx="1725290"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691B23-149C-4DBA-B0E5-A17FB73DCC6B}"/>
                  </a:ext>
                </a:extLst>
              </p:cNvPr>
              <p:cNvCxnSpPr>
                <a:cxnSpLocks/>
                <a:stCxn id="34" idx="2"/>
                <a:endCxn id="30" idx="0"/>
              </p:cNvCxnSpPr>
              <p:nvPr/>
            </p:nvCxnSpPr>
            <p:spPr>
              <a:xfrm flipH="1">
                <a:off x="5574726" y="4383428"/>
                <a:ext cx="3424" cy="919118"/>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AE0720-8047-4A40-9764-6AF42737B4E4}"/>
                  </a:ext>
                </a:extLst>
              </p:cNvPr>
              <p:cNvCxnSpPr>
                <a:cxnSpLocks/>
                <a:stCxn id="34" idx="2"/>
                <a:endCxn id="36" idx="0"/>
              </p:cNvCxnSpPr>
              <p:nvPr/>
            </p:nvCxnSpPr>
            <p:spPr>
              <a:xfrm>
                <a:off x="5578150" y="4383428"/>
                <a:ext cx="1606116"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73FC26-6466-4501-A629-072F35C0567B}"/>
                  </a:ext>
                </a:extLst>
              </p:cNvPr>
              <p:cNvSpPr txBox="1"/>
              <p:nvPr/>
            </p:nvSpPr>
            <p:spPr>
              <a:xfrm>
                <a:off x="4266524" y="3696317"/>
                <a:ext cx="2623249" cy="687111"/>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000" kern="0" dirty="0">
                  <a:solidFill>
                    <a:srgbClr val="00A3AE"/>
                  </a:solidFill>
                </a:endParaRPr>
              </a:p>
              <a:p>
                <a:pPr lvl="0" algn="ctr">
                  <a:lnSpc>
                    <a:spcPct val="110000"/>
                  </a:lnSpc>
                  <a:spcAft>
                    <a:spcPts val="600"/>
                  </a:spcAft>
                  <a:defRPr/>
                </a:pPr>
                <a:r>
                  <a:rPr lang="en-US" altLang="en-US" sz="1000" kern="0" dirty="0">
                    <a:solidFill>
                      <a:srgbClr val="00A3AE"/>
                    </a:solidFill>
                  </a:rPr>
                  <a:t>Major supportive argument</a:t>
                </a:r>
              </a:p>
              <a:p>
                <a:pPr lvl="0" algn="ctr">
                  <a:lnSpc>
                    <a:spcPct val="110000"/>
                  </a:lnSpc>
                  <a:spcAft>
                    <a:spcPts val="600"/>
                  </a:spcAft>
                  <a:defRPr/>
                </a:pPr>
                <a:endParaRPr lang="en-US" altLang="en-US" sz="1000" kern="0" dirty="0">
                  <a:solidFill>
                    <a:srgbClr val="00A3AE"/>
                  </a:solidFill>
                </a:endParaRPr>
              </a:p>
            </p:txBody>
          </p:sp>
          <p:sp>
            <p:nvSpPr>
              <p:cNvPr id="35" name="TextBox 34">
                <a:extLst>
                  <a:ext uri="{FF2B5EF4-FFF2-40B4-BE49-F238E27FC236}">
                    <a16:creationId xmlns:a16="http://schemas.microsoft.com/office/drawing/2014/main" id="{2D929347-7F28-462F-9BC7-C7D9FE660E56}"/>
                  </a:ext>
                </a:extLst>
              </p:cNvPr>
              <p:cNvSpPr txBox="1"/>
              <p:nvPr/>
            </p:nvSpPr>
            <p:spPr>
              <a:xfrm>
                <a:off x="3131910" y="5299488"/>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sp>
            <p:nvSpPr>
              <p:cNvPr id="36" name="TextBox 35">
                <a:extLst>
                  <a:ext uri="{FF2B5EF4-FFF2-40B4-BE49-F238E27FC236}">
                    <a16:creationId xmlns:a16="http://schemas.microsoft.com/office/drawing/2014/main" id="{D8795771-92B7-4428-BA55-A43A3D468646}"/>
                  </a:ext>
                </a:extLst>
              </p:cNvPr>
              <p:cNvSpPr txBox="1"/>
              <p:nvPr/>
            </p:nvSpPr>
            <p:spPr>
              <a:xfrm>
                <a:off x="6463316" y="5299488"/>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grpSp>
        <p:grpSp>
          <p:nvGrpSpPr>
            <p:cNvPr id="13" name="Group 12">
              <a:extLst>
                <a:ext uri="{FF2B5EF4-FFF2-40B4-BE49-F238E27FC236}">
                  <a16:creationId xmlns:a16="http://schemas.microsoft.com/office/drawing/2014/main" id="{B8FE3E80-86BE-4476-9216-3B6E1DEA42A6}"/>
                </a:ext>
              </a:extLst>
            </p:cNvPr>
            <p:cNvGrpSpPr/>
            <p:nvPr/>
          </p:nvGrpSpPr>
          <p:grpSpPr>
            <a:xfrm>
              <a:off x="4358034" y="3525204"/>
              <a:ext cx="3482282" cy="2142815"/>
              <a:chOff x="3131910" y="3696317"/>
              <a:chExt cx="4773306" cy="2142815"/>
            </a:xfrm>
          </p:grpSpPr>
          <p:sp>
            <p:nvSpPr>
              <p:cNvPr id="23" name="TextBox 22">
                <a:extLst>
                  <a:ext uri="{FF2B5EF4-FFF2-40B4-BE49-F238E27FC236}">
                    <a16:creationId xmlns:a16="http://schemas.microsoft.com/office/drawing/2014/main" id="{1E1F26C6-C567-44E6-B568-94C56660AFBA}"/>
                  </a:ext>
                </a:extLst>
              </p:cNvPr>
              <p:cNvSpPr txBox="1"/>
              <p:nvPr/>
            </p:nvSpPr>
            <p:spPr>
              <a:xfrm>
                <a:off x="4868301" y="5305909"/>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cxnSp>
            <p:nvCxnSpPr>
              <p:cNvPr id="24" name="Straight Arrow Connector 23">
                <a:extLst>
                  <a:ext uri="{FF2B5EF4-FFF2-40B4-BE49-F238E27FC236}">
                    <a16:creationId xmlns:a16="http://schemas.microsoft.com/office/drawing/2014/main" id="{BFCE8703-6756-4CB5-AC8A-71B44413D0F2}"/>
                  </a:ext>
                </a:extLst>
              </p:cNvPr>
              <p:cNvCxnSpPr>
                <a:cxnSpLocks/>
                <a:stCxn id="27" idx="2"/>
                <a:endCxn id="28" idx="0"/>
              </p:cNvCxnSpPr>
              <p:nvPr/>
            </p:nvCxnSpPr>
            <p:spPr>
              <a:xfrm flipH="1">
                <a:off x="3852860" y="4383428"/>
                <a:ext cx="1725290"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FF79D6-44AE-404E-8F65-1F3E32D556D5}"/>
                  </a:ext>
                </a:extLst>
              </p:cNvPr>
              <p:cNvCxnSpPr>
                <a:cxnSpLocks/>
                <a:stCxn id="27" idx="2"/>
                <a:endCxn id="23" idx="0"/>
              </p:cNvCxnSpPr>
              <p:nvPr/>
            </p:nvCxnSpPr>
            <p:spPr>
              <a:xfrm>
                <a:off x="5578150" y="4383428"/>
                <a:ext cx="11101" cy="92248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0AB34B-A7C4-43D3-A9CF-F7A081DB054E}"/>
                  </a:ext>
                </a:extLst>
              </p:cNvPr>
              <p:cNvCxnSpPr>
                <a:cxnSpLocks/>
                <a:stCxn id="27" idx="2"/>
                <a:endCxn id="29" idx="0"/>
              </p:cNvCxnSpPr>
              <p:nvPr/>
            </p:nvCxnSpPr>
            <p:spPr>
              <a:xfrm>
                <a:off x="5578150" y="4383428"/>
                <a:ext cx="1606116"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B1D82C-1DDD-4AAB-812A-4CEA1F8CEA41}"/>
                  </a:ext>
                </a:extLst>
              </p:cNvPr>
              <p:cNvSpPr txBox="1"/>
              <p:nvPr/>
            </p:nvSpPr>
            <p:spPr>
              <a:xfrm>
                <a:off x="4266524" y="3696317"/>
                <a:ext cx="2623249" cy="687111"/>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000" kern="0" dirty="0">
                  <a:solidFill>
                    <a:srgbClr val="00A3AE"/>
                  </a:solidFill>
                </a:endParaRPr>
              </a:p>
              <a:p>
                <a:pPr lvl="0" algn="ctr">
                  <a:lnSpc>
                    <a:spcPct val="110000"/>
                  </a:lnSpc>
                  <a:spcAft>
                    <a:spcPts val="600"/>
                  </a:spcAft>
                  <a:defRPr/>
                </a:pPr>
                <a:r>
                  <a:rPr lang="en-US" altLang="en-US" sz="1000" kern="0" dirty="0">
                    <a:solidFill>
                      <a:srgbClr val="00A3AE"/>
                    </a:solidFill>
                  </a:rPr>
                  <a:t>Major supportive argument</a:t>
                </a:r>
              </a:p>
              <a:p>
                <a:pPr lvl="0" algn="ctr">
                  <a:lnSpc>
                    <a:spcPct val="110000"/>
                  </a:lnSpc>
                  <a:spcAft>
                    <a:spcPts val="600"/>
                  </a:spcAft>
                  <a:defRPr/>
                </a:pPr>
                <a:endParaRPr lang="en-US" altLang="en-US" sz="1000" kern="0" dirty="0">
                  <a:solidFill>
                    <a:srgbClr val="00A3AE"/>
                  </a:solidFill>
                </a:endParaRPr>
              </a:p>
            </p:txBody>
          </p:sp>
          <p:sp>
            <p:nvSpPr>
              <p:cNvPr id="28" name="TextBox 27">
                <a:extLst>
                  <a:ext uri="{FF2B5EF4-FFF2-40B4-BE49-F238E27FC236}">
                    <a16:creationId xmlns:a16="http://schemas.microsoft.com/office/drawing/2014/main" id="{66E0A5FE-8C8A-486A-ABCA-953ADD4149AB}"/>
                  </a:ext>
                </a:extLst>
              </p:cNvPr>
              <p:cNvSpPr txBox="1"/>
              <p:nvPr/>
            </p:nvSpPr>
            <p:spPr>
              <a:xfrm>
                <a:off x="3131910" y="5299488"/>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sp>
            <p:nvSpPr>
              <p:cNvPr id="29" name="TextBox 28">
                <a:extLst>
                  <a:ext uri="{FF2B5EF4-FFF2-40B4-BE49-F238E27FC236}">
                    <a16:creationId xmlns:a16="http://schemas.microsoft.com/office/drawing/2014/main" id="{A2FD6F2A-1FDD-4440-94A6-63D083CEE75C}"/>
                  </a:ext>
                </a:extLst>
              </p:cNvPr>
              <p:cNvSpPr txBox="1"/>
              <p:nvPr/>
            </p:nvSpPr>
            <p:spPr>
              <a:xfrm>
                <a:off x="6463316" y="5299488"/>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grpSp>
        <p:grpSp>
          <p:nvGrpSpPr>
            <p:cNvPr id="14" name="Group 13">
              <a:extLst>
                <a:ext uri="{FF2B5EF4-FFF2-40B4-BE49-F238E27FC236}">
                  <a16:creationId xmlns:a16="http://schemas.microsoft.com/office/drawing/2014/main" id="{675D71A4-9F6F-488E-93B4-23985578AFE8}"/>
                </a:ext>
              </a:extLst>
            </p:cNvPr>
            <p:cNvGrpSpPr/>
            <p:nvPr/>
          </p:nvGrpSpPr>
          <p:grpSpPr>
            <a:xfrm>
              <a:off x="7935356" y="3531673"/>
              <a:ext cx="3482282" cy="2382615"/>
              <a:chOff x="3131910" y="3696317"/>
              <a:chExt cx="4773306" cy="2382615"/>
            </a:xfrm>
          </p:grpSpPr>
          <p:sp>
            <p:nvSpPr>
              <p:cNvPr id="16" name="TextBox 15">
                <a:extLst>
                  <a:ext uri="{FF2B5EF4-FFF2-40B4-BE49-F238E27FC236}">
                    <a16:creationId xmlns:a16="http://schemas.microsoft.com/office/drawing/2014/main" id="{00757A88-4AFD-43B2-9A2E-04EC5B9EC33D}"/>
                  </a:ext>
                </a:extLst>
              </p:cNvPr>
              <p:cNvSpPr txBox="1"/>
              <p:nvPr/>
            </p:nvSpPr>
            <p:spPr>
              <a:xfrm>
                <a:off x="4868301" y="5305909"/>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cxnSp>
            <p:nvCxnSpPr>
              <p:cNvPr id="17" name="Straight Arrow Connector 16">
                <a:extLst>
                  <a:ext uri="{FF2B5EF4-FFF2-40B4-BE49-F238E27FC236}">
                    <a16:creationId xmlns:a16="http://schemas.microsoft.com/office/drawing/2014/main" id="{B9B8DA21-3B96-4EC2-A3BA-1B054792772F}"/>
                  </a:ext>
                </a:extLst>
              </p:cNvPr>
              <p:cNvCxnSpPr>
                <a:cxnSpLocks/>
                <a:stCxn id="20" idx="2"/>
                <a:endCxn id="21" idx="0"/>
              </p:cNvCxnSpPr>
              <p:nvPr/>
            </p:nvCxnSpPr>
            <p:spPr>
              <a:xfrm flipH="1">
                <a:off x="3852860" y="4383428"/>
                <a:ext cx="1725290"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AED2C9-F17E-4327-BEA5-D57D01B37B63}"/>
                  </a:ext>
                </a:extLst>
              </p:cNvPr>
              <p:cNvCxnSpPr>
                <a:cxnSpLocks/>
                <a:stCxn id="20" idx="2"/>
                <a:endCxn id="16" idx="0"/>
              </p:cNvCxnSpPr>
              <p:nvPr/>
            </p:nvCxnSpPr>
            <p:spPr>
              <a:xfrm>
                <a:off x="5578150" y="4383428"/>
                <a:ext cx="11101" cy="922481"/>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FA91AC6-8E71-4A30-AE5A-1BA9D57C0E1C}"/>
                  </a:ext>
                </a:extLst>
              </p:cNvPr>
              <p:cNvCxnSpPr>
                <a:cxnSpLocks/>
                <a:stCxn id="20" idx="2"/>
                <a:endCxn id="22" idx="0"/>
              </p:cNvCxnSpPr>
              <p:nvPr/>
            </p:nvCxnSpPr>
            <p:spPr>
              <a:xfrm>
                <a:off x="5578150" y="4383428"/>
                <a:ext cx="1606116" cy="916060"/>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0C69-37F8-47D4-9C27-CC7D3C2D7B03}"/>
                  </a:ext>
                </a:extLst>
              </p:cNvPr>
              <p:cNvSpPr txBox="1"/>
              <p:nvPr/>
            </p:nvSpPr>
            <p:spPr>
              <a:xfrm>
                <a:off x="4266524" y="3696317"/>
                <a:ext cx="2623249" cy="687111"/>
              </a:xfrm>
              <a:prstGeom prst="rect">
                <a:avLst/>
              </a:prstGeom>
              <a:solidFill>
                <a:schemeClr val="tx1"/>
              </a:solidFill>
            </p:spPr>
            <p:txBody>
              <a:bodyPr wrap="square" lIns="0" tIns="36576" rIns="0" bIns="0" rtlCol="0" anchor="ctr">
                <a:spAutoFit/>
              </a:bodyPr>
              <a:lstStyle/>
              <a:p>
                <a:pPr lvl="0" algn="ctr">
                  <a:lnSpc>
                    <a:spcPct val="110000"/>
                  </a:lnSpc>
                  <a:spcAft>
                    <a:spcPts val="600"/>
                  </a:spcAft>
                  <a:defRPr/>
                </a:pPr>
                <a:endParaRPr lang="en-US" altLang="en-US" sz="1000" kern="0" dirty="0">
                  <a:solidFill>
                    <a:srgbClr val="00A3AE"/>
                  </a:solidFill>
                </a:endParaRPr>
              </a:p>
              <a:p>
                <a:pPr lvl="0" algn="ctr">
                  <a:lnSpc>
                    <a:spcPct val="110000"/>
                  </a:lnSpc>
                  <a:spcAft>
                    <a:spcPts val="600"/>
                  </a:spcAft>
                  <a:defRPr/>
                </a:pPr>
                <a:r>
                  <a:rPr lang="en-US" altLang="en-US" sz="1000" kern="0" dirty="0">
                    <a:solidFill>
                      <a:srgbClr val="00A3AE"/>
                    </a:solidFill>
                  </a:rPr>
                  <a:t>Major supportive argument</a:t>
                </a:r>
              </a:p>
              <a:p>
                <a:pPr lvl="0" algn="ctr">
                  <a:lnSpc>
                    <a:spcPct val="110000"/>
                  </a:lnSpc>
                  <a:spcAft>
                    <a:spcPts val="600"/>
                  </a:spcAft>
                  <a:defRPr/>
                </a:pPr>
                <a:endParaRPr lang="en-US" altLang="en-US" sz="1000" kern="0" dirty="0">
                  <a:solidFill>
                    <a:srgbClr val="00A3AE"/>
                  </a:solidFill>
                </a:endParaRPr>
              </a:p>
            </p:txBody>
          </p:sp>
          <p:sp>
            <p:nvSpPr>
              <p:cNvPr id="21" name="TextBox 20">
                <a:extLst>
                  <a:ext uri="{FF2B5EF4-FFF2-40B4-BE49-F238E27FC236}">
                    <a16:creationId xmlns:a16="http://schemas.microsoft.com/office/drawing/2014/main" id="{92D238A6-22F7-4E75-9A7C-3CB3FE312235}"/>
                  </a:ext>
                </a:extLst>
              </p:cNvPr>
              <p:cNvSpPr txBox="1"/>
              <p:nvPr/>
            </p:nvSpPr>
            <p:spPr>
              <a:xfrm>
                <a:off x="3131910" y="5299488"/>
                <a:ext cx="1441900" cy="779444"/>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a:p>
                <a:pPr algn="ctr">
                  <a:lnSpc>
                    <a:spcPct val="110000"/>
                  </a:lnSpc>
                  <a:spcAft>
                    <a:spcPts val="600"/>
                  </a:spcAft>
                  <a:defRPr/>
                </a:pPr>
                <a:endParaRPr lang="en-US" altLang="en-US" sz="1000" kern="0" dirty="0">
                  <a:solidFill>
                    <a:schemeClr val="tx2"/>
                  </a:solidFill>
                </a:endParaRPr>
              </a:p>
            </p:txBody>
          </p:sp>
          <p:sp>
            <p:nvSpPr>
              <p:cNvPr id="22" name="TextBox 21">
                <a:extLst>
                  <a:ext uri="{FF2B5EF4-FFF2-40B4-BE49-F238E27FC236}">
                    <a16:creationId xmlns:a16="http://schemas.microsoft.com/office/drawing/2014/main" id="{691325BC-BDAA-4AB4-9F59-8090E058C34C}"/>
                  </a:ext>
                </a:extLst>
              </p:cNvPr>
              <p:cNvSpPr txBox="1"/>
              <p:nvPr/>
            </p:nvSpPr>
            <p:spPr>
              <a:xfrm>
                <a:off x="6463316" y="5299488"/>
                <a:ext cx="1441900" cy="533223"/>
              </a:xfrm>
              <a:prstGeom prst="rect">
                <a:avLst/>
              </a:prstGeom>
              <a:noFill/>
            </p:spPr>
            <p:txBody>
              <a:bodyPr wrap="square" lIns="0" tIns="36576" rIns="0" bIns="0" rtlCol="0" anchor="t">
                <a:spAutoFit/>
              </a:bodyPr>
              <a:lstStyle/>
              <a:p>
                <a:pPr algn="ctr">
                  <a:lnSpc>
                    <a:spcPct val="110000"/>
                  </a:lnSpc>
                  <a:spcAft>
                    <a:spcPts val="600"/>
                  </a:spcAft>
                  <a:defRPr/>
                </a:pPr>
                <a:r>
                  <a:rPr lang="en-US" altLang="en-US" sz="1000" kern="0" dirty="0">
                    <a:solidFill>
                      <a:schemeClr val="tx2"/>
                    </a:solidFill>
                  </a:rPr>
                  <a:t>Minor supportive data/facts</a:t>
                </a:r>
              </a:p>
            </p:txBody>
          </p:sp>
        </p:grpSp>
        <p:cxnSp>
          <p:nvCxnSpPr>
            <p:cNvPr id="15" name="Straight Arrow Connector 14">
              <a:extLst>
                <a:ext uri="{FF2B5EF4-FFF2-40B4-BE49-F238E27FC236}">
                  <a16:creationId xmlns:a16="http://schemas.microsoft.com/office/drawing/2014/main" id="{7CD0C9CB-55A2-4D53-BCBF-FA9C9FBB0696}"/>
                </a:ext>
              </a:extLst>
            </p:cNvPr>
            <p:cNvCxnSpPr>
              <a:cxnSpLocks/>
              <a:stCxn id="37" idx="2"/>
              <a:endCxn id="20" idx="0"/>
            </p:cNvCxnSpPr>
            <p:nvPr/>
          </p:nvCxnSpPr>
          <p:spPr>
            <a:xfrm>
              <a:off x="6142643" y="2835281"/>
              <a:ext cx="3577325" cy="696392"/>
            </a:xfrm>
            <a:prstGeom prst="straightConnector1">
              <a:avLst/>
            </a:prstGeom>
            <a:ln w="9525">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E5AD7BAE-CEC2-4240-97F1-71257E1CE20E}"/>
              </a:ext>
            </a:extLst>
          </p:cNvPr>
          <p:cNvCxnSpPr>
            <a:cxnSpLocks/>
          </p:cNvCxnSpPr>
          <p:nvPr/>
        </p:nvCxnSpPr>
        <p:spPr>
          <a:xfrm>
            <a:off x="2246489" y="3380894"/>
            <a:ext cx="9328487" cy="0"/>
          </a:xfrm>
          <a:prstGeom prst="line">
            <a:avLst/>
          </a:prstGeom>
          <a:ln w="9525">
            <a:solidFill>
              <a:schemeClr val="tx1">
                <a:lumMod val="20000"/>
                <a:lumOff val="80000"/>
                <a:alpha val="47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F8D1F6E-23DC-4258-A110-6ED4DE5B72AB}"/>
              </a:ext>
            </a:extLst>
          </p:cNvPr>
          <p:cNvCxnSpPr>
            <a:cxnSpLocks/>
          </p:cNvCxnSpPr>
          <p:nvPr/>
        </p:nvCxnSpPr>
        <p:spPr>
          <a:xfrm>
            <a:off x="2246489" y="4876672"/>
            <a:ext cx="9328487" cy="0"/>
          </a:xfrm>
          <a:prstGeom prst="line">
            <a:avLst/>
          </a:prstGeom>
          <a:ln w="9525">
            <a:solidFill>
              <a:schemeClr val="tx1">
                <a:lumMod val="20000"/>
                <a:lumOff val="80000"/>
                <a:alpha val="47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0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5499806-8A16-4B04-AA2E-C2E5F68FB137}"/>
              </a:ext>
            </a:extLst>
          </p:cNvPr>
          <p:cNvSpPr txBox="1">
            <a:spLocks/>
          </p:cNvSpPr>
          <p:nvPr/>
        </p:nvSpPr>
        <p:spPr>
          <a:xfrm>
            <a:off x="609918" y="439853"/>
            <a:ext cx="7751657"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Data story decks provide structure for data insights</a:t>
            </a:r>
            <a:endParaRPr lang="en-US" dirty="0"/>
          </a:p>
        </p:txBody>
      </p:sp>
      <p:sp>
        <p:nvSpPr>
          <p:cNvPr id="3" name="TextBox 2">
            <a:extLst>
              <a:ext uri="{FF2B5EF4-FFF2-40B4-BE49-F238E27FC236}">
                <a16:creationId xmlns:a16="http://schemas.microsoft.com/office/drawing/2014/main" id="{92358888-1705-4710-855C-82CB31E236AF}"/>
              </a:ext>
            </a:extLst>
          </p:cNvPr>
          <p:cNvSpPr txBox="1"/>
          <p:nvPr/>
        </p:nvSpPr>
        <p:spPr>
          <a:xfrm>
            <a:off x="609918" y="1401888"/>
            <a:ext cx="4570134" cy="1914370"/>
          </a:xfrm>
          <a:prstGeom prst="rect">
            <a:avLst/>
          </a:prstGeom>
          <a:noFill/>
        </p:spPr>
        <p:txBody>
          <a:bodyPr wrap="square" lIns="0" tIns="36576" rIns="0" bIns="0" rtlCol="0">
            <a:spAutoFit/>
          </a:bodyPr>
          <a:lstStyle/>
          <a:p>
            <a:pPr marL="285750" indent="-285750">
              <a:spcAft>
                <a:spcPts val="1200"/>
              </a:spcAft>
              <a:buClr>
                <a:schemeClr val="tx2"/>
              </a:buClr>
              <a:buSzPct val="70000"/>
              <a:buFont typeface="Wingdings" pitchFamily="2" charset="2"/>
              <a:buChar char="Ø"/>
            </a:pPr>
            <a:r>
              <a:rPr lang="en-GB" sz="1400" dirty="0">
                <a:solidFill>
                  <a:schemeClr val="bg1"/>
                </a:solidFill>
              </a:rPr>
              <a:t>The data story deck template is a flexible Powerpoint template that helps you communicate data insights in a structured way. </a:t>
            </a:r>
            <a:br>
              <a:rPr lang="en-GB" sz="1400" dirty="0">
                <a:solidFill>
                  <a:schemeClr val="bg1"/>
                </a:solidFill>
              </a:rPr>
            </a:br>
            <a:endParaRPr lang="en-GB" sz="1400" dirty="0">
              <a:solidFill>
                <a:schemeClr val="bg1"/>
              </a:solidFill>
            </a:endParaRPr>
          </a:p>
          <a:p>
            <a:pPr marL="285750" indent="-285750">
              <a:spcAft>
                <a:spcPts val="1200"/>
              </a:spcAft>
              <a:buClr>
                <a:schemeClr val="tx2"/>
              </a:buClr>
              <a:buSzPct val="70000"/>
              <a:buFont typeface="Wingdings" pitchFamily="2" charset="2"/>
              <a:buChar char="Ø"/>
            </a:pPr>
            <a:r>
              <a:rPr lang="en-GB" sz="1400" dirty="0">
                <a:solidFill>
                  <a:schemeClr val="bg1"/>
                </a:solidFill>
              </a:rPr>
              <a:t>The data story deck format won’t be appropriate for every communication, but where clear, structured communication is needed, the template provides a good way to format the insights.</a:t>
            </a:r>
          </a:p>
        </p:txBody>
      </p:sp>
      <p:sp>
        <p:nvSpPr>
          <p:cNvPr id="4" name="Rectangle 3">
            <a:extLst>
              <a:ext uri="{FF2B5EF4-FFF2-40B4-BE49-F238E27FC236}">
                <a16:creationId xmlns:a16="http://schemas.microsoft.com/office/drawing/2014/main" id="{C3B11B7A-0F1E-468B-910D-78515740808E}"/>
              </a:ext>
            </a:extLst>
          </p:cNvPr>
          <p:cNvSpPr/>
          <p:nvPr/>
        </p:nvSpPr>
        <p:spPr>
          <a:xfrm>
            <a:off x="7140848" y="1525782"/>
            <a:ext cx="2955509" cy="665125"/>
          </a:xfrm>
          <a:prstGeom prst="rect">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 algn="ctr"/>
            <a:r>
              <a:rPr lang="en-US" sz="1100" dirty="0">
                <a:solidFill>
                  <a:schemeClr val="bg1"/>
                </a:solidFill>
              </a:rPr>
              <a:t>Insights</a:t>
            </a:r>
          </a:p>
        </p:txBody>
      </p:sp>
      <p:cxnSp>
        <p:nvCxnSpPr>
          <p:cNvPr id="5" name="Straight Arrow Connector 4">
            <a:extLst>
              <a:ext uri="{FF2B5EF4-FFF2-40B4-BE49-F238E27FC236}">
                <a16:creationId xmlns:a16="http://schemas.microsoft.com/office/drawing/2014/main" id="{25148988-2411-40E5-8E2C-B0AF5990ACFE}"/>
              </a:ext>
            </a:extLst>
          </p:cNvPr>
          <p:cNvCxnSpPr>
            <a:cxnSpLocks/>
            <a:stCxn id="4" idx="2"/>
            <a:endCxn id="8" idx="0"/>
          </p:cNvCxnSpPr>
          <p:nvPr/>
        </p:nvCxnSpPr>
        <p:spPr>
          <a:xfrm flipH="1">
            <a:off x="8614116" y="2190907"/>
            <a:ext cx="4487" cy="336332"/>
          </a:xfrm>
          <a:prstGeom prst="straightConnector1">
            <a:avLst/>
          </a:prstGeom>
          <a:ln>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5B7392F-991C-4405-8CFF-AF8678EC62B5}"/>
              </a:ext>
            </a:extLst>
          </p:cNvPr>
          <p:cNvSpPr/>
          <p:nvPr/>
        </p:nvSpPr>
        <p:spPr>
          <a:xfrm>
            <a:off x="7136360" y="5336942"/>
            <a:ext cx="2955509" cy="674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 algn="ctr"/>
            <a:r>
              <a:rPr lang="en-US" sz="1100" b="1" dirty="0">
                <a:solidFill>
                  <a:schemeClr val="tx1"/>
                </a:solidFill>
                <a:latin typeface="EYInterstate Light" panose="02000506000000020004" pitchFamily="2" charset="0"/>
              </a:rPr>
              <a:t>Account teams</a:t>
            </a:r>
          </a:p>
        </p:txBody>
      </p:sp>
      <p:grpSp>
        <p:nvGrpSpPr>
          <p:cNvPr id="7" name="Group 6">
            <a:extLst>
              <a:ext uri="{FF2B5EF4-FFF2-40B4-BE49-F238E27FC236}">
                <a16:creationId xmlns:a16="http://schemas.microsoft.com/office/drawing/2014/main" id="{0E8C4CF2-E6A5-4432-8A68-922BEAC405A0}"/>
              </a:ext>
            </a:extLst>
          </p:cNvPr>
          <p:cNvGrpSpPr/>
          <p:nvPr/>
        </p:nvGrpSpPr>
        <p:grpSpPr>
          <a:xfrm>
            <a:off x="7136361" y="2085078"/>
            <a:ext cx="2955509" cy="1188640"/>
            <a:chOff x="3063694" y="3568246"/>
            <a:chExt cx="2471104" cy="1188640"/>
          </a:xfrm>
        </p:grpSpPr>
        <p:sp>
          <p:nvSpPr>
            <p:cNvPr id="8" name="Rectangle 7">
              <a:extLst>
                <a:ext uri="{FF2B5EF4-FFF2-40B4-BE49-F238E27FC236}">
                  <a16:creationId xmlns:a16="http://schemas.microsoft.com/office/drawing/2014/main" id="{F4AEB2D3-5D85-495F-A41E-7AF8AC31C570}"/>
                </a:ext>
              </a:extLst>
            </p:cNvPr>
            <p:cNvSpPr/>
            <p:nvPr/>
          </p:nvSpPr>
          <p:spPr>
            <a:xfrm>
              <a:off x="3063694" y="4010407"/>
              <a:ext cx="2471104" cy="7464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250" algn="ctr"/>
              <a:r>
                <a:rPr lang="en-US" sz="1100" dirty="0">
                  <a:solidFill>
                    <a:schemeClr val="bg1"/>
                  </a:solidFill>
                </a:rPr>
                <a:t>Data Story deck template</a:t>
              </a:r>
            </a:p>
          </p:txBody>
        </p:sp>
        <p:sp>
          <p:nvSpPr>
            <p:cNvPr id="9" name="Rectangle 8">
              <a:extLst>
                <a:ext uri="{FF2B5EF4-FFF2-40B4-BE49-F238E27FC236}">
                  <a16:creationId xmlns:a16="http://schemas.microsoft.com/office/drawing/2014/main" id="{ABA67A88-7EA5-4696-B134-52BBF750DE95}"/>
                </a:ext>
              </a:extLst>
            </p:cNvPr>
            <p:cNvSpPr/>
            <p:nvPr/>
          </p:nvSpPr>
          <p:spPr>
            <a:xfrm>
              <a:off x="3354400" y="3568246"/>
              <a:ext cx="372837" cy="1275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00" dirty="0">
                <a:solidFill>
                  <a:schemeClr val="tx1"/>
                </a:solidFill>
              </a:endParaRPr>
            </a:p>
          </p:txBody>
        </p:sp>
        <p:sp>
          <p:nvSpPr>
            <p:cNvPr id="10" name="Rectangle 9">
              <a:extLst>
                <a:ext uri="{FF2B5EF4-FFF2-40B4-BE49-F238E27FC236}">
                  <a16:creationId xmlns:a16="http://schemas.microsoft.com/office/drawing/2014/main" id="{922CEF06-C8C4-4C16-B7FF-A011CC4A7E3C}"/>
                </a:ext>
              </a:extLst>
            </p:cNvPr>
            <p:cNvSpPr/>
            <p:nvPr/>
          </p:nvSpPr>
          <p:spPr>
            <a:xfrm>
              <a:off x="4275980" y="3568247"/>
              <a:ext cx="372837" cy="1275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00" dirty="0">
                <a:solidFill>
                  <a:schemeClr val="tx1"/>
                </a:solidFill>
              </a:endParaRPr>
            </a:p>
          </p:txBody>
        </p:sp>
      </p:grpSp>
      <p:grpSp>
        <p:nvGrpSpPr>
          <p:cNvPr id="11" name="Group 10">
            <a:extLst>
              <a:ext uri="{FF2B5EF4-FFF2-40B4-BE49-F238E27FC236}">
                <a16:creationId xmlns:a16="http://schemas.microsoft.com/office/drawing/2014/main" id="{30DEFF82-4B1D-4C66-85E7-6B7A0ED346E3}"/>
              </a:ext>
            </a:extLst>
          </p:cNvPr>
          <p:cNvGrpSpPr/>
          <p:nvPr/>
        </p:nvGrpSpPr>
        <p:grpSpPr>
          <a:xfrm>
            <a:off x="6871705" y="3746676"/>
            <a:ext cx="2979739" cy="1058373"/>
            <a:chOff x="4918471" y="3965038"/>
            <a:chExt cx="2979739" cy="1058373"/>
          </a:xfrm>
        </p:grpSpPr>
        <p:sp>
          <p:nvSpPr>
            <p:cNvPr id="12" name="TextBox 11">
              <a:extLst>
                <a:ext uri="{FF2B5EF4-FFF2-40B4-BE49-F238E27FC236}">
                  <a16:creationId xmlns:a16="http://schemas.microsoft.com/office/drawing/2014/main" id="{3A4A9F03-3749-434C-A685-CA3DB2ACFF9A}"/>
                </a:ext>
              </a:extLst>
            </p:cNvPr>
            <p:cNvSpPr txBox="1"/>
            <p:nvPr/>
          </p:nvSpPr>
          <p:spPr>
            <a:xfrm>
              <a:off x="4918471" y="4154114"/>
              <a:ext cx="899433" cy="429348"/>
            </a:xfrm>
            <a:prstGeom prst="rect">
              <a:avLst/>
            </a:prstGeom>
            <a:noFill/>
          </p:spPr>
          <p:txBody>
            <a:bodyPr wrap="square" lIns="0" tIns="36576" rIns="0" bIns="0" rtlCol="0">
              <a:spAutoFit/>
            </a:bodyPr>
            <a:lstStyle/>
            <a:p>
              <a:pPr>
                <a:lnSpc>
                  <a:spcPct val="110000"/>
                </a:lnSpc>
                <a:spcAft>
                  <a:spcPts val="600"/>
                </a:spcAft>
                <a:buClr>
                  <a:schemeClr val="accent2"/>
                </a:buClr>
                <a:buSzPct val="70000"/>
              </a:pPr>
              <a:r>
                <a:rPr lang="en-US" sz="1200" dirty="0">
                  <a:solidFill>
                    <a:schemeClr val="bg1"/>
                  </a:solidFill>
                </a:rPr>
                <a:t>Data Story Deck</a:t>
              </a:r>
            </a:p>
          </p:txBody>
        </p:sp>
        <p:grpSp>
          <p:nvGrpSpPr>
            <p:cNvPr id="13" name="Group 12">
              <a:extLst>
                <a:ext uri="{FF2B5EF4-FFF2-40B4-BE49-F238E27FC236}">
                  <a16:creationId xmlns:a16="http://schemas.microsoft.com/office/drawing/2014/main" id="{EF6C3E84-F896-4D19-B69C-92C51255E489}"/>
                </a:ext>
              </a:extLst>
            </p:cNvPr>
            <p:cNvGrpSpPr/>
            <p:nvPr/>
          </p:nvGrpSpPr>
          <p:grpSpPr>
            <a:xfrm>
              <a:off x="5982709" y="3965038"/>
              <a:ext cx="1915501" cy="1058373"/>
              <a:chOff x="1903611" y="4492564"/>
              <a:chExt cx="3512133" cy="1940561"/>
            </a:xfrm>
          </p:grpSpPr>
          <p:pic>
            <p:nvPicPr>
              <p:cNvPr id="14" name="Picture 13">
                <a:extLst>
                  <a:ext uri="{FF2B5EF4-FFF2-40B4-BE49-F238E27FC236}">
                    <a16:creationId xmlns:a16="http://schemas.microsoft.com/office/drawing/2014/main" id="{995C579A-8EF9-4F4D-B310-1E404D16409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3922" y="4627523"/>
                <a:ext cx="3211822" cy="1805602"/>
              </a:xfrm>
              <a:prstGeom prst="rect">
                <a:avLst/>
              </a:prstGeom>
              <a:ln>
                <a:solidFill>
                  <a:schemeClr val="bg1"/>
                </a:solidFill>
              </a:ln>
            </p:spPr>
          </p:pic>
          <p:pic>
            <p:nvPicPr>
              <p:cNvPr id="15" name="Picture 14">
                <a:extLst>
                  <a:ext uri="{FF2B5EF4-FFF2-40B4-BE49-F238E27FC236}">
                    <a16:creationId xmlns:a16="http://schemas.microsoft.com/office/drawing/2014/main" id="{83377CC7-19F2-4A09-95AB-C0C7575D94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3611" y="4492564"/>
                <a:ext cx="3209957" cy="1805602"/>
              </a:xfrm>
              <a:prstGeom prst="rect">
                <a:avLst/>
              </a:prstGeom>
              <a:ln>
                <a:solidFill>
                  <a:schemeClr val="bg1"/>
                </a:solidFill>
              </a:ln>
            </p:spPr>
          </p:pic>
        </p:grpSp>
      </p:grpSp>
      <p:cxnSp>
        <p:nvCxnSpPr>
          <p:cNvPr id="17" name="Straight Arrow Connector 16">
            <a:extLst>
              <a:ext uri="{FF2B5EF4-FFF2-40B4-BE49-F238E27FC236}">
                <a16:creationId xmlns:a16="http://schemas.microsoft.com/office/drawing/2014/main" id="{AB3A4B80-6148-426A-8D58-6275EA6CB8D6}"/>
              </a:ext>
            </a:extLst>
          </p:cNvPr>
          <p:cNvCxnSpPr>
            <a:cxnSpLocks/>
            <a:stCxn id="8" idx="2"/>
          </p:cNvCxnSpPr>
          <p:nvPr/>
        </p:nvCxnSpPr>
        <p:spPr>
          <a:xfrm>
            <a:off x="8614116" y="3273718"/>
            <a:ext cx="121020" cy="468028"/>
          </a:xfrm>
          <a:prstGeom prst="straightConnector1">
            <a:avLst/>
          </a:prstGeom>
          <a:ln>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EB71FE-7044-4DDC-B327-F39E854A3646}"/>
              </a:ext>
            </a:extLst>
          </p:cNvPr>
          <p:cNvCxnSpPr>
            <a:cxnSpLocks/>
            <a:endCxn id="6" idx="0"/>
          </p:cNvCxnSpPr>
          <p:nvPr/>
        </p:nvCxnSpPr>
        <p:spPr>
          <a:xfrm flipH="1">
            <a:off x="8614115" y="4726513"/>
            <a:ext cx="121021" cy="610429"/>
          </a:xfrm>
          <a:prstGeom prst="straightConnector1">
            <a:avLst/>
          </a:prstGeom>
          <a:ln>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27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BD9151-95EE-471D-B3CF-13F7C07DF8DF}"/>
              </a:ext>
            </a:extLst>
          </p:cNvPr>
          <p:cNvSpPr txBox="1">
            <a:spLocks/>
          </p:cNvSpPr>
          <p:nvPr/>
        </p:nvSpPr>
        <p:spPr>
          <a:xfrm>
            <a:off x="609918" y="294200"/>
            <a:ext cx="7110231"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Context, Trigger, Question and Governing Thought</a:t>
            </a:r>
            <a:endParaRPr lang="en-US" dirty="0"/>
          </a:p>
        </p:txBody>
      </p:sp>
      <p:sp>
        <p:nvSpPr>
          <p:cNvPr id="3" name="TextBox 2">
            <a:extLst>
              <a:ext uri="{FF2B5EF4-FFF2-40B4-BE49-F238E27FC236}">
                <a16:creationId xmlns:a16="http://schemas.microsoft.com/office/drawing/2014/main" id="{148C771C-9E77-40F1-AC92-3E47A40095F5}"/>
              </a:ext>
            </a:extLst>
          </p:cNvPr>
          <p:cNvSpPr txBox="1"/>
          <p:nvPr/>
        </p:nvSpPr>
        <p:spPr>
          <a:xfrm>
            <a:off x="4048262" y="3010374"/>
            <a:ext cx="938662" cy="224357"/>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bg1"/>
                </a:solidFill>
              </a:rPr>
              <a:t>Context</a:t>
            </a:r>
          </a:p>
        </p:txBody>
      </p:sp>
      <p:sp>
        <p:nvSpPr>
          <p:cNvPr id="4" name="TextBox 3">
            <a:extLst>
              <a:ext uri="{FF2B5EF4-FFF2-40B4-BE49-F238E27FC236}">
                <a16:creationId xmlns:a16="http://schemas.microsoft.com/office/drawing/2014/main" id="{5E485008-456C-498D-AEAE-E52BC8533747}"/>
              </a:ext>
            </a:extLst>
          </p:cNvPr>
          <p:cNvSpPr txBox="1"/>
          <p:nvPr/>
        </p:nvSpPr>
        <p:spPr>
          <a:xfrm>
            <a:off x="4028567" y="4391577"/>
            <a:ext cx="938662" cy="429028"/>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accent5"/>
                </a:solidFill>
              </a:rPr>
              <a:t>Governing thought</a:t>
            </a:r>
            <a:endParaRPr lang="en-US" sz="1200" dirty="0">
              <a:solidFill>
                <a:schemeClr val="accent5"/>
              </a:solidFill>
            </a:endParaRPr>
          </a:p>
        </p:txBody>
      </p:sp>
      <p:pic>
        <p:nvPicPr>
          <p:cNvPr id="5" name="Picture 4">
            <a:extLst>
              <a:ext uri="{FF2B5EF4-FFF2-40B4-BE49-F238E27FC236}">
                <a16:creationId xmlns:a16="http://schemas.microsoft.com/office/drawing/2014/main" id="{89C6870A-4D5F-46B9-A5B9-93C95EF2802D}"/>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746160" y="2448942"/>
            <a:ext cx="5555779" cy="3123312"/>
          </a:xfrm>
          <a:prstGeom prst="rect">
            <a:avLst/>
          </a:prstGeom>
          <a:ln>
            <a:solidFill>
              <a:schemeClr val="bg1"/>
            </a:solidFill>
          </a:ln>
        </p:spPr>
      </p:pic>
      <p:sp>
        <p:nvSpPr>
          <p:cNvPr id="6" name="TextBox 5">
            <a:extLst>
              <a:ext uri="{FF2B5EF4-FFF2-40B4-BE49-F238E27FC236}">
                <a16:creationId xmlns:a16="http://schemas.microsoft.com/office/drawing/2014/main" id="{C4F50C8C-A602-4FB4-B9A3-E9DF94D7D7E5}"/>
              </a:ext>
            </a:extLst>
          </p:cNvPr>
          <p:cNvSpPr txBox="1"/>
          <p:nvPr/>
        </p:nvSpPr>
        <p:spPr>
          <a:xfrm>
            <a:off x="4048262" y="3476105"/>
            <a:ext cx="938662" cy="224357"/>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bg1"/>
                </a:solidFill>
              </a:rPr>
              <a:t>Trigger</a:t>
            </a:r>
          </a:p>
        </p:txBody>
      </p:sp>
      <p:cxnSp>
        <p:nvCxnSpPr>
          <p:cNvPr id="7" name="Straight Connector 6">
            <a:extLst>
              <a:ext uri="{FF2B5EF4-FFF2-40B4-BE49-F238E27FC236}">
                <a16:creationId xmlns:a16="http://schemas.microsoft.com/office/drawing/2014/main" id="{8DDE8672-00B3-4F57-A0AF-AA3DF1F94C32}"/>
              </a:ext>
            </a:extLst>
          </p:cNvPr>
          <p:cNvCxnSpPr>
            <a:cxnSpLocks/>
          </p:cNvCxnSpPr>
          <p:nvPr/>
        </p:nvCxnSpPr>
        <p:spPr>
          <a:xfrm>
            <a:off x="4967229" y="4532132"/>
            <a:ext cx="908918" cy="0"/>
          </a:xfrm>
          <a:prstGeom prst="line">
            <a:avLst/>
          </a:prstGeom>
          <a:ln w="95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8123E1C-CAB9-4B2F-9371-ED821A4A34C9}"/>
              </a:ext>
            </a:extLst>
          </p:cNvPr>
          <p:cNvCxnSpPr>
            <a:cxnSpLocks/>
          </p:cNvCxnSpPr>
          <p:nvPr/>
        </p:nvCxnSpPr>
        <p:spPr>
          <a:xfrm flipV="1">
            <a:off x="4986924" y="3599330"/>
            <a:ext cx="908918" cy="1"/>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235EE5-3F51-4270-99C8-C29CA085314A}"/>
              </a:ext>
            </a:extLst>
          </p:cNvPr>
          <p:cNvCxnSpPr>
            <a:cxnSpLocks/>
          </p:cNvCxnSpPr>
          <p:nvPr/>
        </p:nvCxnSpPr>
        <p:spPr>
          <a:xfrm flipV="1">
            <a:off x="4986924" y="3145566"/>
            <a:ext cx="908918" cy="1"/>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1F1A9A-814E-43A8-8A35-0331C6BFD35E}"/>
              </a:ext>
            </a:extLst>
          </p:cNvPr>
          <p:cNvSpPr txBox="1"/>
          <p:nvPr/>
        </p:nvSpPr>
        <p:spPr>
          <a:xfrm>
            <a:off x="4048262" y="3933841"/>
            <a:ext cx="938662" cy="224357"/>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bg1"/>
                </a:solidFill>
              </a:rPr>
              <a:t>Question</a:t>
            </a:r>
          </a:p>
        </p:txBody>
      </p:sp>
      <p:cxnSp>
        <p:nvCxnSpPr>
          <p:cNvPr id="11" name="Straight Connector 10">
            <a:extLst>
              <a:ext uri="{FF2B5EF4-FFF2-40B4-BE49-F238E27FC236}">
                <a16:creationId xmlns:a16="http://schemas.microsoft.com/office/drawing/2014/main" id="{3D5DC27D-A999-4790-AEA0-BBF4A115B225}"/>
              </a:ext>
            </a:extLst>
          </p:cNvPr>
          <p:cNvCxnSpPr>
            <a:cxnSpLocks/>
          </p:cNvCxnSpPr>
          <p:nvPr/>
        </p:nvCxnSpPr>
        <p:spPr>
          <a:xfrm flipV="1">
            <a:off x="4986924" y="4057066"/>
            <a:ext cx="908918" cy="1"/>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B5DA6B-0BDD-400D-97B1-0488D859D0A2}"/>
              </a:ext>
            </a:extLst>
          </p:cNvPr>
          <p:cNvSpPr txBox="1"/>
          <p:nvPr/>
        </p:nvSpPr>
        <p:spPr>
          <a:xfrm>
            <a:off x="609918" y="1181964"/>
            <a:ext cx="3974950" cy="1329595"/>
          </a:xfrm>
          <a:prstGeom prst="rect">
            <a:avLst/>
          </a:prstGeom>
          <a:noFill/>
        </p:spPr>
        <p:txBody>
          <a:bodyPr wrap="square" lIns="0" tIns="36576" rIns="0" bIns="0" rtlCol="0">
            <a:spAutoFit/>
          </a:bodyPr>
          <a:lstStyle/>
          <a:p>
            <a:pPr>
              <a:spcAft>
                <a:spcPts val="1200"/>
              </a:spcAft>
              <a:buClr>
                <a:schemeClr val="tx2"/>
              </a:buClr>
              <a:buSzPct val="70000"/>
            </a:pPr>
            <a:r>
              <a:rPr lang="en-GB" sz="1200" i="1" dirty="0">
                <a:solidFill>
                  <a:schemeClr val="bg1"/>
                </a:solidFill>
              </a:rPr>
              <a:t>The first page of the deck sets out a clear content for the story it will tell, a trigger, which explains the reason this deck exists and then poses a question, which the deck will answer. </a:t>
            </a:r>
            <a:br>
              <a:rPr lang="en-GB" sz="1200" i="1" dirty="0">
                <a:solidFill>
                  <a:schemeClr val="bg1"/>
                </a:solidFill>
              </a:rPr>
            </a:br>
            <a:r>
              <a:rPr lang="en-GB" sz="1200" i="1" dirty="0">
                <a:solidFill>
                  <a:schemeClr val="bg1"/>
                </a:solidFill>
              </a:rPr>
              <a:t>Finally, the Governing thought is posed – this is the argument that the deck is making, which will answering the question.</a:t>
            </a:r>
          </a:p>
        </p:txBody>
      </p:sp>
      <p:sp>
        <p:nvSpPr>
          <p:cNvPr id="13" name="Rectangle 12">
            <a:extLst>
              <a:ext uri="{FF2B5EF4-FFF2-40B4-BE49-F238E27FC236}">
                <a16:creationId xmlns:a16="http://schemas.microsoft.com/office/drawing/2014/main" id="{63F86C21-E098-1D0A-00DD-DB9047500576}"/>
              </a:ext>
            </a:extLst>
          </p:cNvPr>
          <p:cNvSpPr/>
          <p:nvPr/>
        </p:nvSpPr>
        <p:spPr>
          <a:xfrm>
            <a:off x="7319962" y="3990550"/>
            <a:ext cx="130175" cy="133032"/>
          </a:xfrm>
          <a:prstGeom prst="rect">
            <a:avLst/>
          </a:prstGeom>
          <a:solidFill>
            <a:srgbClr val="2E2E38"/>
          </a:solidFill>
          <a:ln w="9525">
            <a:solidFill>
              <a:srgbClr val="2E2E3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14" name="TextBox 13">
            <a:extLst>
              <a:ext uri="{FF2B5EF4-FFF2-40B4-BE49-F238E27FC236}">
                <a16:creationId xmlns:a16="http://schemas.microsoft.com/office/drawing/2014/main" id="{994BBE04-919E-AD3B-33C3-7B6C3BEAEC80}"/>
              </a:ext>
            </a:extLst>
          </p:cNvPr>
          <p:cNvSpPr txBox="1"/>
          <p:nvPr/>
        </p:nvSpPr>
        <p:spPr>
          <a:xfrm>
            <a:off x="7341512" y="3986277"/>
            <a:ext cx="142420" cy="14157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800" dirty="0">
                <a:solidFill>
                  <a:srgbClr val="C6C6CC"/>
                </a:solidFill>
              </a:rPr>
              <a:t>us</a:t>
            </a:r>
          </a:p>
        </p:txBody>
      </p:sp>
    </p:spTree>
    <p:extLst>
      <p:ext uri="{BB962C8B-B14F-4D97-AF65-F5344CB8AC3E}">
        <p14:creationId xmlns:p14="http://schemas.microsoft.com/office/powerpoint/2010/main" val="244928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97706" y="-102741"/>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6511520" cy="1511309"/>
            <a:chOff x="3173" y="2797176"/>
            <a:chExt cx="4903312" cy="1511309"/>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1"/>
              </p:custDataLst>
            </p:nvPr>
          </p:nvSpPr>
          <p:spPr>
            <a:xfrm>
              <a:off x="285143" y="4000708"/>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chemeClr val="tx2"/>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2"/>
              </p:custDataLst>
            </p:nvPr>
          </p:nvSpPr>
          <p:spPr>
            <a:xfrm>
              <a:off x="250355" y="3037301"/>
              <a:ext cx="4656130" cy="907941"/>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BLENDING THE ART OF DESIGN WITH THE SCIENCE OF DATA</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a:solidFill>
                  <a:srgbClr val="FFFFFF"/>
                </a:solidFill>
                <a:latin typeface="EYInterstate Light"/>
              </a:endParaRPr>
            </a:p>
          </p:txBody>
        </p:sp>
      </p:grpSp>
    </p:spTree>
    <p:extLst>
      <p:ext uri="{BB962C8B-B14F-4D97-AF65-F5344CB8AC3E}">
        <p14:creationId xmlns:p14="http://schemas.microsoft.com/office/powerpoint/2010/main" val="218425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BB426-C491-43AF-86FF-32788E34269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262674" y="2445428"/>
            <a:ext cx="6183886" cy="3476417"/>
          </a:xfrm>
          <a:prstGeom prst="rect">
            <a:avLst/>
          </a:prstGeom>
          <a:ln>
            <a:solidFill>
              <a:schemeClr val="bg1"/>
            </a:solidFill>
          </a:ln>
        </p:spPr>
      </p:pic>
      <p:sp>
        <p:nvSpPr>
          <p:cNvPr id="3" name="Title 6">
            <a:extLst>
              <a:ext uri="{FF2B5EF4-FFF2-40B4-BE49-F238E27FC236}">
                <a16:creationId xmlns:a16="http://schemas.microsoft.com/office/drawing/2014/main" id="{7628DA8C-F1FF-4B9A-96AE-0697F24BC89B}"/>
              </a:ext>
            </a:extLst>
          </p:cNvPr>
          <p:cNvSpPr txBox="1">
            <a:spLocks/>
          </p:cNvSpPr>
          <p:nvPr/>
        </p:nvSpPr>
        <p:spPr>
          <a:xfrm>
            <a:off x="609918" y="294200"/>
            <a:ext cx="8790114"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Presenting the major and minor supportive arguments</a:t>
            </a:r>
            <a:endParaRPr lang="en-US" dirty="0"/>
          </a:p>
        </p:txBody>
      </p:sp>
      <p:sp>
        <p:nvSpPr>
          <p:cNvPr id="4" name="TextBox 3">
            <a:extLst>
              <a:ext uri="{FF2B5EF4-FFF2-40B4-BE49-F238E27FC236}">
                <a16:creationId xmlns:a16="http://schemas.microsoft.com/office/drawing/2014/main" id="{2C7BD74A-825A-4409-8692-D93FAED922BD}"/>
              </a:ext>
            </a:extLst>
          </p:cNvPr>
          <p:cNvSpPr txBox="1"/>
          <p:nvPr/>
        </p:nvSpPr>
        <p:spPr>
          <a:xfrm>
            <a:off x="2819926" y="2872721"/>
            <a:ext cx="1497958" cy="225896"/>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accent5"/>
                </a:solidFill>
              </a:rPr>
              <a:t>Governing thought</a:t>
            </a:r>
            <a:endParaRPr lang="en-US" sz="1200" dirty="0">
              <a:solidFill>
                <a:schemeClr val="accent5"/>
              </a:solidFill>
            </a:endParaRPr>
          </a:p>
        </p:txBody>
      </p:sp>
      <p:sp>
        <p:nvSpPr>
          <p:cNvPr id="5" name="TextBox 4">
            <a:extLst>
              <a:ext uri="{FF2B5EF4-FFF2-40B4-BE49-F238E27FC236}">
                <a16:creationId xmlns:a16="http://schemas.microsoft.com/office/drawing/2014/main" id="{24495693-66B4-42E5-9AC1-EC3790995D03}"/>
              </a:ext>
            </a:extLst>
          </p:cNvPr>
          <p:cNvSpPr txBox="1"/>
          <p:nvPr/>
        </p:nvSpPr>
        <p:spPr>
          <a:xfrm>
            <a:off x="2817406" y="3350282"/>
            <a:ext cx="1709143" cy="427489"/>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rgbClr val="00A3AE"/>
                </a:solidFill>
              </a:rPr>
              <a:t>Major supportive arguments</a:t>
            </a:r>
          </a:p>
        </p:txBody>
      </p:sp>
      <p:cxnSp>
        <p:nvCxnSpPr>
          <p:cNvPr id="6" name="Straight Connector 5">
            <a:extLst>
              <a:ext uri="{FF2B5EF4-FFF2-40B4-BE49-F238E27FC236}">
                <a16:creationId xmlns:a16="http://schemas.microsoft.com/office/drawing/2014/main" id="{509F8B4B-B69C-4C47-8ABB-76B4A709AF42}"/>
              </a:ext>
            </a:extLst>
          </p:cNvPr>
          <p:cNvCxnSpPr>
            <a:cxnSpLocks/>
          </p:cNvCxnSpPr>
          <p:nvPr/>
        </p:nvCxnSpPr>
        <p:spPr>
          <a:xfrm flipV="1">
            <a:off x="4390902" y="2998960"/>
            <a:ext cx="1007560" cy="1"/>
          </a:xfrm>
          <a:prstGeom prst="line">
            <a:avLst/>
          </a:prstGeom>
          <a:ln w="95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16763D-2665-4988-9903-FF13CF9A22D7}"/>
              </a:ext>
            </a:extLst>
          </p:cNvPr>
          <p:cNvCxnSpPr>
            <a:cxnSpLocks/>
          </p:cNvCxnSpPr>
          <p:nvPr/>
        </p:nvCxnSpPr>
        <p:spPr>
          <a:xfrm>
            <a:off x="4390902" y="3493958"/>
            <a:ext cx="1202113" cy="0"/>
          </a:xfrm>
          <a:prstGeom prst="line">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F6F637-EA50-4CB7-B310-253015B9B045}"/>
              </a:ext>
            </a:extLst>
          </p:cNvPr>
          <p:cNvSpPr txBox="1"/>
          <p:nvPr/>
        </p:nvSpPr>
        <p:spPr>
          <a:xfrm>
            <a:off x="2817406" y="4183637"/>
            <a:ext cx="1621737" cy="427489"/>
          </a:xfrm>
          <a:prstGeom prst="rect">
            <a:avLst/>
          </a:prstGeom>
          <a:noFill/>
        </p:spPr>
        <p:txBody>
          <a:bodyPr wrap="square" lIns="0" tIns="36576" rIns="0" bIns="0" rtlCol="0" anchor="t">
            <a:spAutoFit/>
          </a:bodyPr>
          <a:lstStyle/>
          <a:p>
            <a:pPr>
              <a:lnSpc>
                <a:spcPct val="110000"/>
              </a:lnSpc>
              <a:spcAft>
                <a:spcPts val="600"/>
              </a:spcAft>
              <a:buClr>
                <a:schemeClr val="accent2"/>
              </a:buClr>
              <a:buSzPct val="70000"/>
            </a:pPr>
            <a:r>
              <a:rPr lang="en-US" altLang="en-US" sz="1200" kern="0" dirty="0">
                <a:solidFill>
                  <a:schemeClr val="tx2"/>
                </a:solidFill>
              </a:rPr>
              <a:t>Minor supportive</a:t>
            </a:r>
            <a:br>
              <a:rPr lang="en-US" altLang="en-US" sz="1200" kern="0" dirty="0">
                <a:solidFill>
                  <a:schemeClr val="tx2"/>
                </a:solidFill>
              </a:rPr>
            </a:br>
            <a:r>
              <a:rPr lang="en-US" altLang="en-US" sz="1200" kern="0" dirty="0">
                <a:solidFill>
                  <a:schemeClr val="tx2"/>
                </a:solidFill>
              </a:rPr>
              <a:t>data/facts</a:t>
            </a:r>
          </a:p>
        </p:txBody>
      </p:sp>
      <p:cxnSp>
        <p:nvCxnSpPr>
          <p:cNvPr id="9" name="Straight Connector 8">
            <a:extLst>
              <a:ext uri="{FF2B5EF4-FFF2-40B4-BE49-F238E27FC236}">
                <a16:creationId xmlns:a16="http://schemas.microsoft.com/office/drawing/2014/main" id="{D6FB6A8C-2166-48EF-A265-8ACB2FFD5A5A}"/>
              </a:ext>
            </a:extLst>
          </p:cNvPr>
          <p:cNvCxnSpPr>
            <a:cxnSpLocks/>
            <a:stCxn id="8" idx="3"/>
          </p:cNvCxnSpPr>
          <p:nvPr/>
        </p:nvCxnSpPr>
        <p:spPr>
          <a:xfrm flipV="1">
            <a:off x="4439143" y="3777771"/>
            <a:ext cx="1371467" cy="619611"/>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3F8F9A-FC5A-4E78-A469-9875DFE0A9A2}"/>
              </a:ext>
            </a:extLst>
          </p:cNvPr>
          <p:cNvCxnSpPr>
            <a:cxnSpLocks/>
            <a:stCxn id="8" idx="3"/>
          </p:cNvCxnSpPr>
          <p:nvPr/>
        </p:nvCxnSpPr>
        <p:spPr>
          <a:xfrm flipV="1">
            <a:off x="4439143" y="3980704"/>
            <a:ext cx="1371467" cy="416678"/>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4D32D4-535B-4E1A-A69F-3E68DC9CE428}"/>
              </a:ext>
            </a:extLst>
          </p:cNvPr>
          <p:cNvSpPr txBox="1"/>
          <p:nvPr/>
        </p:nvSpPr>
        <p:spPr>
          <a:xfrm>
            <a:off x="609918" y="1181964"/>
            <a:ext cx="3829225" cy="775597"/>
          </a:xfrm>
          <a:prstGeom prst="rect">
            <a:avLst/>
          </a:prstGeom>
          <a:noFill/>
        </p:spPr>
        <p:txBody>
          <a:bodyPr wrap="square" lIns="0" tIns="36576" rIns="0" bIns="0" rtlCol="0">
            <a:spAutoFit/>
          </a:bodyPr>
          <a:lstStyle/>
          <a:p>
            <a:pPr>
              <a:spcAft>
                <a:spcPts val="1200"/>
              </a:spcAft>
              <a:buClr>
                <a:schemeClr val="tx2"/>
              </a:buClr>
              <a:buSzPct val="70000"/>
            </a:pPr>
            <a:r>
              <a:rPr lang="en-GB" sz="1200" i="1" dirty="0">
                <a:solidFill>
                  <a:schemeClr val="bg1"/>
                </a:solidFill>
              </a:rPr>
              <a:t>The second page of each deck repeats the governing thought, then lists the major supportive arguments and their relevant minor supportive data/facts, in the form of a contents page.</a:t>
            </a:r>
          </a:p>
        </p:txBody>
      </p:sp>
    </p:spTree>
    <p:extLst>
      <p:ext uri="{BB962C8B-B14F-4D97-AF65-F5344CB8AC3E}">
        <p14:creationId xmlns:p14="http://schemas.microsoft.com/office/powerpoint/2010/main" val="1726999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AFE024D0-071D-40F2-A592-5C9F5F784279}"/>
              </a:ext>
            </a:extLst>
          </p:cNvPr>
          <p:cNvSpPr txBox="1">
            <a:spLocks/>
          </p:cNvSpPr>
          <p:nvPr/>
        </p:nvSpPr>
        <p:spPr>
          <a:xfrm>
            <a:off x="609918" y="294200"/>
            <a:ext cx="7110231" cy="590400"/>
          </a:xfrm>
          <a:prstGeom prst="rect">
            <a:avLst/>
          </a:prstGeom>
        </p:spPr>
        <p:txBody>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r>
              <a:rPr lang="en-US"/>
              <a:t>Presenting the data</a:t>
            </a:r>
            <a:endParaRPr lang="en-US" dirty="0"/>
          </a:p>
        </p:txBody>
      </p:sp>
      <p:pic>
        <p:nvPicPr>
          <p:cNvPr id="3" name="Picture 2">
            <a:extLst>
              <a:ext uri="{FF2B5EF4-FFF2-40B4-BE49-F238E27FC236}">
                <a16:creationId xmlns:a16="http://schemas.microsoft.com/office/drawing/2014/main" id="{102A7220-6CE0-4DA7-A8AE-D59AE8179376}"/>
              </a:ext>
            </a:extLst>
          </p:cNvPr>
          <p:cNvPicPr>
            <a:picLocks noChangeAspect="1"/>
          </p:cNvPicPr>
          <p:nvPr/>
        </p:nvPicPr>
        <p:blipFill rotWithShape="1">
          <a:blip r:embed="rId3">
            <a:extLst>
              <a:ext uri="{28A0092B-C50C-407E-A947-70E740481C1C}">
                <a14:useLocalDpi xmlns:a14="http://schemas.microsoft.com/office/drawing/2010/main"/>
              </a:ext>
            </a:extLst>
          </a:blip>
          <a:srcRect b="10755"/>
          <a:stretch/>
        </p:blipFill>
        <p:spPr>
          <a:xfrm>
            <a:off x="5839540" y="2326893"/>
            <a:ext cx="5639910" cy="2829599"/>
          </a:xfrm>
          <a:prstGeom prst="rect">
            <a:avLst/>
          </a:prstGeom>
          <a:ln>
            <a:solidFill>
              <a:schemeClr val="bg1"/>
            </a:solidFill>
          </a:ln>
        </p:spPr>
      </p:pic>
      <p:sp>
        <p:nvSpPr>
          <p:cNvPr id="4" name="TextBox 3">
            <a:extLst>
              <a:ext uri="{FF2B5EF4-FFF2-40B4-BE49-F238E27FC236}">
                <a16:creationId xmlns:a16="http://schemas.microsoft.com/office/drawing/2014/main" id="{C2B34E9A-AC80-40AC-9C0A-28378987126F}"/>
              </a:ext>
            </a:extLst>
          </p:cNvPr>
          <p:cNvSpPr txBox="1"/>
          <p:nvPr/>
        </p:nvSpPr>
        <p:spPr>
          <a:xfrm>
            <a:off x="3273512" y="2523713"/>
            <a:ext cx="2056369" cy="224357"/>
          </a:xfrm>
          <a:prstGeom prst="rect">
            <a:avLst/>
          </a:prstGeom>
          <a:noFill/>
        </p:spPr>
        <p:txBody>
          <a:bodyPr wrap="square" lIns="0" tIns="36576" rIns="0" bIns="0" rtlCol="0" anchor="t">
            <a:spAutoFit/>
          </a:bodyPr>
          <a:lstStyle/>
          <a:p>
            <a:pPr lvl="0">
              <a:lnSpc>
                <a:spcPct val="110000"/>
              </a:lnSpc>
              <a:spcAft>
                <a:spcPts val="600"/>
              </a:spcAft>
              <a:defRPr/>
            </a:pPr>
            <a:r>
              <a:rPr lang="en-US" altLang="en-US" sz="1200" kern="0" dirty="0">
                <a:solidFill>
                  <a:srgbClr val="00A3AE"/>
                </a:solidFill>
                <a:latin typeface="EYInterstate Light" panose="02000506000000020004" pitchFamily="2" charset="0"/>
              </a:rPr>
              <a:t>Major supportive argument</a:t>
            </a:r>
          </a:p>
        </p:txBody>
      </p:sp>
      <p:sp>
        <p:nvSpPr>
          <p:cNvPr id="5" name="TextBox 4">
            <a:extLst>
              <a:ext uri="{FF2B5EF4-FFF2-40B4-BE49-F238E27FC236}">
                <a16:creationId xmlns:a16="http://schemas.microsoft.com/office/drawing/2014/main" id="{8AB02697-7CB1-41E4-81F0-F273A39D42DD}"/>
              </a:ext>
            </a:extLst>
          </p:cNvPr>
          <p:cNvSpPr txBox="1"/>
          <p:nvPr/>
        </p:nvSpPr>
        <p:spPr>
          <a:xfrm>
            <a:off x="9490763" y="5832052"/>
            <a:ext cx="1514963" cy="427489"/>
          </a:xfrm>
          <a:prstGeom prst="rect">
            <a:avLst/>
          </a:prstGeom>
          <a:noFill/>
        </p:spPr>
        <p:txBody>
          <a:bodyPr wrap="square" lIns="0" tIns="36576" rIns="0" bIns="0" rtlCol="0" anchor="t">
            <a:spAutoFit/>
          </a:bodyPr>
          <a:lstStyle/>
          <a:p>
            <a:pPr lvl="0">
              <a:lnSpc>
                <a:spcPct val="110000"/>
              </a:lnSpc>
              <a:spcAft>
                <a:spcPts val="600"/>
              </a:spcAft>
              <a:defRPr/>
            </a:pPr>
            <a:r>
              <a:rPr lang="en-US" altLang="en-US" sz="1200" b="1" kern="0" dirty="0">
                <a:solidFill>
                  <a:schemeClr val="tx2"/>
                </a:solidFill>
                <a:latin typeface="Arial"/>
              </a:rPr>
              <a:t>Minor </a:t>
            </a:r>
            <a:r>
              <a:rPr lang="en-US" altLang="en-US" sz="1200" kern="0" dirty="0">
                <a:solidFill>
                  <a:schemeClr val="tx2"/>
                </a:solidFill>
                <a:latin typeface="EYInterstate Light" panose="02000506000000020004" pitchFamily="2" charset="0"/>
              </a:rPr>
              <a:t>supportive</a:t>
            </a:r>
            <a:r>
              <a:rPr lang="en-US" altLang="en-US" sz="1200" b="1" kern="0" dirty="0">
                <a:solidFill>
                  <a:schemeClr val="tx2"/>
                </a:solidFill>
                <a:latin typeface="Arial"/>
              </a:rPr>
              <a:t> data or facts</a:t>
            </a:r>
          </a:p>
        </p:txBody>
      </p:sp>
      <p:sp>
        <p:nvSpPr>
          <p:cNvPr id="6" name="TextBox 5">
            <a:extLst>
              <a:ext uri="{FF2B5EF4-FFF2-40B4-BE49-F238E27FC236}">
                <a16:creationId xmlns:a16="http://schemas.microsoft.com/office/drawing/2014/main" id="{243469B0-4A72-4B2F-B6F0-3C0208E670EF}"/>
              </a:ext>
            </a:extLst>
          </p:cNvPr>
          <p:cNvSpPr txBox="1"/>
          <p:nvPr/>
        </p:nvSpPr>
        <p:spPr>
          <a:xfrm>
            <a:off x="3273512" y="3101518"/>
            <a:ext cx="2056369" cy="224357"/>
          </a:xfrm>
          <a:prstGeom prst="rect">
            <a:avLst/>
          </a:prstGeom>
          <a:noFill/>
        </p:spPr>
        <p:txBody>
          <a:bodyPr wrap="square" lIns="0" tIns="36576" rIns="0" bIns="0" rtlCol="0" anchor="t">
            <a:spAutoFit/>
          </a:bodyPr>
          <a:lstStyle/>
          <a:p>
            <a:pPr lvl="0">
              <a:lnSpc>
                <a:spcPct val="110000"/>
              </a:lnSpc>
              <a:spcAft>
                <a:spcPts val="600"/>
              </a:spcAft>
              <a:defRPr/>
            </a:pPr>
            <a:r>
              <a:rPr lang="en-US" altLang="en-US" sz="1200" kern="0" dirty="0">
                <a:solidFill>
                  <a:schemeClr val="tx2"/>
                </a:solidFill>
                <a:latin typeface="EYInterstate Light" panose="02000506000000020004" pitchFamily="2" charset="0"/>
              </a:rPr>
              <a:t>Minor supportive data/facts</a:t>
            </a:r>
          </a:p>
        </p:txBody>
      </p:sp>
      <p:cxnSp>
        <p:nvCxnSpPr>
          <p:cNvPr id="7" name="Straight Connector 6">
            <a:extLst>
              <a:ext uri="{FF2B5EF4-FFF2-40B4-BE49-F238E27FC236}">
                <a16:creationId xmlns:a16="http://schemas.microsoft.com/office/drawing/2014/main" id="{CB5465A7-61D2-4ED3-9951-D54586B2A2D8}"/>
              </a:ext>
            </a:extLst>
          </p:cNvPr>
          <p:cNvCxnSpPr>
            <a:cxnSpLocks/>
            <a:stCxn id="4" idx="3"/>
          </p:cNvCxnSpPr>
          <p:nvPr/>
        </p:nvCxnSpPr>
        <p:spPr>
          <a:xfrm>
            <a:off x="5329881" y="2635892"/>
            <a:ext cx="632004" cy="0"/>
          </a:xfrm>
          <a:prstGeom prst="line">
            <a:avLst/>
          </a:prstGeom>
          <a:ln w="952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301C47-D8F2-4686-A6A3-8EBB8DA06DC4}"/>
              </a:ext>
            </a:extLst>
          </p:cNvPr>
          <p:cNvCxnSpPr>
            <a:cxnSpLocks/>
            <a:stCxn id="6" idx="3"/>
          </p:cNvCxnSpPr>
          <p:nvPr/>
        </p:nvCxnSpPr>
        <p:spPr>
          <a:xfrm flipV="1">
            <a:off x="5329881" y="3047419"/>
            <a:ext cx="632004" cy="166278"/>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3181D8-794C-48AF-B254-09237B690CE7}"/>
              </a:ext>
            </a:extLst>
          </p:cNvPr>
          <p:cNvCxnSpPr>
            <a:cxnSpLocks/>
            <a:endCxn id="5" idx="0"/>
          </p:cNvCxnSpPr>
          <p:nvPr/>
        </p:nvCxnSpPr>
        <p:spPr>
          <a:xfrm>
            <a:off x="10248245" y="5070012"/>
            <a:ext cx="0" cy="762040"/>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A62C21-FF16-4DEA-9A0D-478245A5CC69}"/>
              </a:ext>
            </a:extLst>
          </p:cNvPr>
          <p:cNvSpPr txBox="1"/>
          <p:nvPr/>
        </p:nvSpPr>
        <p:spPr>
          <a:xfrm>
            <a:off x="3247791" y="3670392"/>
            <a:ext cx="1802810" cy="630622"/>
          </a:xfrm>
          <a:prstGeom prst="rect">
            <a:avLst/>
          </a:prstGeom>
          <a:noFill/>
        </p:spPr>
        <p:txBody>
          <a:bodyPr wrap="square" lIns="0" tIns="36576" rIns="0" bIns="0" rtlCol="0" anchor="t">
            <a:spAutoFit/>
          </a:bodyPr>
          <a:lstStyle/>
          <a:p>
            <a:pPr lvl="0">
              <a:lnSpc>
                <a:spcPct val="110000"/>
              </a:lnSpc>
              <a:spcAft>
                <a:spcPts val="600"/>
              </a:spcAft>
              <a:defRPr/>
            </a:pPr>
            <a:r>
              <a:rPr lang="en-US" altLang="en-US" sz="1200" kern="0" dirty="0">
                <a:solidFill>
                  <a:schemeClr val="bg1"/>
                </a:solidFill>
                <a:latin typeface="EYInterstate Light" panose="02000506000000020004" pitchFamily="2" charset="0"/>
              </a:rPr>
              <a:t>Brief description highlights key aspects of the data</a:t>
            </a:r>
          </a:p>
        </p:txBody>
      </p:sp>
      <p:cxnSp>
        <p:nvCxnSpPr>
          <p:cNvPr id="11" name="Straight Connector 10">
            <a:extLst>
              <a:ext uri="{FF2B5EF4-FFF2-40B4-BE49-F238E27FC236}">
                <a16:creationId xmlns:a16="http://schemas.microsoft.com/office/drawing/2014/main" id="{27B745E3-A6DA-4C57-A72B-04AA3F5A6227}"/>
              </a:ext>
            </a:extLst>
          </p:cNvPr>
          <p:cNvCxnSpPr>
            <a:cxnSpLocks/>
            <a:stCxn id="10" idx="3"/>
          </p:cNvCxnSpPr>
          <p:nvPr/>
        </p:nvCxnSpPr>
        <p:spPr>
          <a:xfrm flipV="1">
            <a:off x="5050601" y="3527955"/>
            <a:ext cx="1011676" cy="457748"/>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BE1B9-4608-4169-8643-4982CE2DE95C}"/>
              </a:ext>
            </a:extLst>
          </p:cNvPr>
          <p:cNvSpPr txBox="1"/>
          <p:nvPr/>
        </p:nvSpPr>
        <p:spPr>
          <a:xfrm>
            <a:off x="609918" y="1181964"/>
            <a:ext cx="3829225" cy="1144929"/>
          </a:xfrm>
          <a:prstGeom prst="rect">
            <a:avLst/>
          </a:prstGeom>
          <a:noFill/>
        </p:spPr>
        <p:txBody>
          <a:bodyPr wrap="square" lIns="0" tIns="36576" rIns="0" bIns="0" rtlCol="0">
            <a:spAutoFit/>
          </a:bodyPr>
          <a:lstStyle/>
          <a:p>
            <a:pPr>
              <a:spcAft>
                <a:spcPts val="1200"/>
              </a:spcAft>
              <a:buClr>
                <a:schemeClr val="tx2"/>
              </a:buClr>
              <a:buSzPct val="70000"/>
            </a:pPr>
            <a:r>
              <a:rPr lang="en-GB" sz="1200" i="1" dirty="0">
                <a:solidFill>
                  <a:schemeClr val="bg1"/>
                </a:solidFill>
              </a:rPr>
              <a:t>Most of the pages in the deck will present data and this is done in a specific way. Each slide presents a minor supportive argument, along with data that supports that argument. </a:t>
            </a:r>
            <a:br>
              <a:rPr lang="en-GB" sz="1200" i="1" dirty="0">
                <a:solidFill>
                  <a:schemeClr val="bg1"/>
                </a:solidFill>
              </a:rPr>
            </a:br>
            <a:r>
              <a:rPr lang="en-GB" sz="1200" i="1" dirty="0">
                <a:solidFill>
                  <a:schemeClr val="bg1"/>
                </a:solidFill>
              </a:rPr>
              <a:t>On the left of the slide is always a description, explaining how the data proves the argument</a:t>
            </a:r>
          </a:p>
        </p:txBody>
      </p:sp>
    </p:spTree>
    <p:extLst>
      <p:ext uri="{BB962C8B-B14F-4D97-AF65-F5344CB8AC3E}">
        <p14:creationId xmlns:p14="http://schemas.microsoft.com/office/powerpoint/2010/main" val="3965970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97706" y="62271"/>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5998296" cy="1511309"/>
            <a:chOff x="3173" y="2797176"/>
            <a:chExt cx="4516844" cy="1511309"/>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2"/>
              </p:custDataLst>
            </p:nvPr>
          </p:nvSpPr>
          <p:spPr>
            <a:xfrm>
              <a:off x="285143" y="4000708"/>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3"/>
              </p:custDataLst>
            </p:nvPr>
          </p:nvSpPr>
          <p:spPr>
            <a:xfrm>
              <a:off x="250355" y="3037301"/>
              <a:ext cx="2195873" cy="907941"/>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KEY TAKE AWAYS</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dirty="0">
                <a:solidFill>
                  <a:srgbClr val="FFFFFF"/>
                </a:solidFill>
                <a:latin typeface="EYInterstate Light"/>
              </a:endParaRPr>
            </a:p>
          </p:txBody>
        </p:sp>
      </p:grpSp>
    </p:spTree>
    <p:extLst>
      <p:ext uri="{BB962C8B-B14F-4D97-AF65-F5344CB8AC3E}">
        <p14:creationId xmlns:p14="http://schemas.microsoft.com/office/powerpoint/2010/main" val="16053923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4C049D-A031-4839-8729-21D03C698478}"/>
              </a:ext>
            </a:extLst>
          </p:cNvPr>
          <p:cNvGrpSpPr/>
          <p:nvPr/>
        </p:nvGrpSpPr>
        <p:grpSpPr>
          <a:xfrm>
            <a:off x="606454" y="2513341"/>
            <a:ext cx="11229946" cy="1776450"/>
            <a:chOff x="606454" y="2335541"/>
            <a:chExt cx="11229946" cy="1776450"/>
          </a:xfrm>
        </p:grpSpPr>
        <p:sp>
          <p:nvSpPr>
            <p:cNvPr id="3" name="Content Placeholder 25">
              <a:extLst>
                <a:ext uri="{FF2B5EF4-FFF2-40B4-BE49-F238E27FC236}">
                  <a16:creationId xmlns:a16="http://schemas.microsoft.com/office/drawing/2014/main" id="{4BA039A8-26F1-4427-85D7-5296674058C6}"/>
                </a:ext>
              </a:extLst>
            </p:cNvPr>
            <p:cNvSpPr txBox="1">
              <a:spLocks/>
            </p:cNvSpPr>
            <p:nvPr/>
          </p:nvSpPr>
          <p:spPr>
            <a:xfrm>
              <a:off x="606454" y="2899370"/>
              <a:ext cx="2449721" cy="707886"/>
            </a:xfrm>
            <a:prstGeom prst="rect">
              <a:avLst/>
            </a:prstGeom>
          </p:spPr>
          <p:txBody>
            <a:bodyPr wrap="square">
              <a:spAutoFit/>
            </a:bodyPr>
            <a:lstStyle>
              <a:lvl1pPr marL="403939" indent="-403939" algn="l" defTabSz="1035741" rtl="0" eaLnBrk="1" latinLnBrk="0" hangingPunct="1">
                <a:spcBef>
                  <a:spcPct val="20000"/>
                </a:spcBef>
                <a:buClr>
                  <a:schemeClr val="tx2"/>
                </a:buClr>
                <a:buSzPct val="110000"/>
                <a:buFont typeface="EYInterstate Light" panose="02000506000000020004" pitchFamily="2" charset="0"/>
                <a:buChar char="•"/>
                <a:defRPr sz="2265" kern="1200">
                  <a:solidFill>
                    <a:schemeClr val="bg1"/>
                  </a:solidFill>
                  <a:latin typeface="EYInterstate Light" panose="02000506000000020004" pitchFamily="2" charset="0"/>
                  <a:ea typeface="+mn-ea"/>
                  <a:cs typeface="+mn-cs"/>
                </a:defRPr>
              </a:lvl1pPr>
              <a:lvl2pPr marL="807878" indent="-403939" algn="l" defTabSz="1035741" rtl="0" eaLnBrk="1" latinLnBrk="0" hangingPunct="1">
                <a:spcBef>
                  <a:spcPct val="20000"/>
                </a:spcBef>
                <a:buClr>
                  <a:schemeClr val="tx2"/>
                </a:buClr>
                <a:buSzPct val="110000"/>
                <a:buFont typeface="EYInterstate Light" panose="02000506000000020004" pitchFamily="2" charset="0"/>
                <a:buChar char="•"/>
                <a:defRPr sz="2039" kern="1200">
                  <a:solidFill>
                    <a:schemeClr val="bg1"/>
                  </a:solidFill>
                  <a:latin typeface="EYInterstate Light" panose="02000506000000020004" pitchFamily="2" charset="0"/>
                  <a:ea typeface="+mn-ea"/>
                  <a:cs typeface="+mn-cs"/>
                </a:defRPr>
              </a:lvl2pPr>
              <a:lvl3pPr marL="1211817" indent="-403939" algn="l" defTabSz="1035741" rtl="0" eaLnBrk="1" latinLnBrk="0" hangingPunct="1">
                <a:spcBef>
                  <a:spcPct val="20000"/>
                </a:spcBef>
                <a:buClr>
                  <a:schemeClr val="tx2"/>
                </a:buClr>
                <a:buSzPct val="110000"/>
                <a:buFont typeface="EYInterstate Light" panose="02000506000000020004" pitchFamily="2" charset="0"/>
                <a:buChar char="•"/>
                <a:defRPr sz="1812" kern="1200">
                  <a:solidFill>
                    <a:schemeClr val="bg1"/>
                  </a:solidFill>
                  <a:latin typeface="EYInterstate Light" panose="02000506000000020004" pitchFamily="2" charset="0"/>
                  <a:ea typeface="+mn-ea"/>
                  <a:cs typeface="+mn-cs"/>
                </a:defRPr>
              </a:lvl3pPr>
              <a:lvl4pPr marL="1615756" indent="-403939" algn="l" defTabSz="1035741" rtl="0" eaLnBrk="1" latinLnBrk="0" hangingPunct="1">
                <a:spcBef>
                  <a:spcPct val="20000"/>
                </a:spcBef>
                <a:buClr>
                  <a:schemeClr val="tx2"/>
                </a:buClr>
                <a:buSzPct val="110000"/>
                <a:buFont typeface="EYInterstate Light" panose="02000506000000020004" pitchFamily="2" charset="0"/>
                <a:buChar char="•"/>
                <a:defRPr sz="1586" kern="1200">
                  <a:solidFill>
                    <a:schemeClr val="bg1"/>
                  </a:solidFill>
                  <a:latin typeface="EYInterstate Light" panose="02000506000000020004" pitchFamily="2" charset="0"/>
                  <a:ea typeface="+mn-ea"/>
                  <a:cs typeface="+mn-cs"/>
                </a:defRPr>
              </a:lvl4pPr>
              <a:lvl5pPr marL="2019695" indent="-403939" algn="l" defTabSz="1035741" rtl="0" eaLnBrk="1" latinLnBrk="0" hangingPunct="1">
                <a:spcBef>
                  <a:spcPct val="20000"/>
                </a:spcBef>
                <a:buClr>
                  <a:schemeClr val="tx2"/>
                </a:buClr>
                <a:buSzPct val="110000"/>
                <a:buFont typeface="EYInterstate Light" panose="02000506000000020004" pitchFamily="2" charset="0"/>
                <a:buChar char="•"/>
                <a:defRPr sz="1359" kern="1200">
                  <a:solidFill>
                    <a:schemeClr val="bg1"/>
                  </a:solidFill>
                  <a:latin typeface="EYInterstate Light" panose="02000506000000020004" pitchFamily="2" charset="0"/>
                  <a:ea typeface="+mn-ea"/>
                  <a:cs typeface="+mn-cs"/>
                </a:defRPr>
              </a:lvl5pPr>
              <a:lvl6pPr marL="2848287" indent="-258935" algn="l" defTabSz="1035741" rtl="0" eaLnBrk="1" latinLnBrk="0" hangingPunct="1">
                <a:spcBef>
                  <a:spcPct val="20000"/>
                </a:spcBef>
                <a:buFont typeface="Arial" pitchFamily="34" charset="0"/>
                <a:buChar char="•"/>
                <a:defRPr sz="2265" kern="1200">
                  <a:solidFill>
                    <a:schemeClr val="tx1"/>
                  </a:solidFill>
                  <a:latin typeface="+mn-lt"/>
                  <a:ea typeface="+mn-ea"/>
                  <a:cs typeface="+mn-cs"/>
                </a:defRPr>
              </a:lvl6pPr>
              <a:lvl7pPr marL="3366158" indent="-258935" algn="l" defTabSz="1035741" rtl="0" eaLnBrk="1" latinLnBrk="0" hangingPunct="1">
                <a:spcBef>
                  <a:spcPct val="20000"/>
                </a:spcBef>
                <a:buFont typeface="Arial" pitchFamily="34" charset="0"/>
                <a:buChar char="•"/>
                <a:defRPr sz="2265" kern="1200">
                  <a:solidFill>
                    <a:schemeClr val="tx1"/>
                  </a:solidFill>
                  <a:latin typeface="+mn-lt"/>
                  <a:ea typeface="+mn-ea"/>
                  <a:cs typeface="+mn-cs"/>
                </a:defRPr>
              </a:lvl7pPr>
              <a:lvl8pPr marL="3884028" indent="-258935" algn="l" defTabSz="1035741" rtl="0" eaLnBrk="1" latinLnBrk="0" hangingPunct="1">
                <a:spcBef>
                  <a:spcPct val="20000"/>
                </a:spcBef>
                <a:buFont typeface="Arial" pitchFamily="34" charset="0"/>
                <a:buChar char="•"/>
                <a:defRPr sz="2265" kern="1200">
                  <a:solidFill>
                    <a:schemeClr val="tx1"/>
                  </a:solidFill>
                  <a:latin typeface="+mn-lt"/>
                  <a:ea typeface="+mn-ea"/>
                  <a:cs typeface="+mn-cs"/>
                </a:defRPr>
              </a:lvl8pPr>
              <a:lvl9pPr marL="4401899" indent="-258935" algn="l" defTabSz="1035741" rtl="0" eaLnBrk="1" latinLnBrk="0" hangingPunct="1">
                <a:spcBef>
                  <a:spcPct val="20000"/>
                </a:spcBef>
                <a:buFont typeface="Arial" pitchFamily="34" charset="0"/>
                <a:buChar char="•"/>
                <a:defRPr sz="2265" kern="1200">
                  <a:solidFill>
                    <a:schemeClr val="tx1"/>
                  </a:solidFill>
                  <a:latin typeface="+mn-lt"/>
                  <a:ea typeface="+mn-ea"/>
                  <a:cs typeface="+mn-cs"/>
                </a:defRPr>
              </a:lvl9pPr>
            </a:lstStyle>
            <a:p>
              <a:pPr marL="0" marR="0" lvl="0" indent="0" algn="l" defTabSz="1035741" rtl="0" eaLnBrk="1" fontAlgn="auto" latinLnBrk="0" hangingPunct="1">
                <a:spcBef>
                  <a:spcPct val="20000"/>
                </a:spcBef>
                <a:spcAft>
                  <a:spcPts val="0"/>
                </a:spcAft>
                <a:buClr>
                  <a:srgbClr val="FFE600"/>
                </a:buClr>
                <a:buSzPct val="110000"/>
                <a:buFont typeface="EYInterstate Light" panose="02000506000000020004" pitchFamily="2" charset="0"/>
                <a:buNone/>
                <a:tabLst/>
                <a:defRPr/>
              </a:pPr>
              <a:r>
                <a:rPr lang="en-GB" sz="2000" dirty="0"/>
                <a:t>Facts don't change minds - Stories Do.</a:t>
              </a:r>
              <a:endParaRPr kumimoji="0" lang="en-US" sz="2000" b="0" i="0" u="none" strike="noStrike" kern="1200" cap="none" spc="0" normalizeH="0" baseline="0" noProof="0" dirty="0">
                <a:ln>
                  <a:noFill/>
                </a:ln>
                <a:effectLst/>
                <a:uLnTx/>
                <a:uFillTx/>
                <a:latin typeface="EYInterstate Light"/>
                <a:ea typeface="+mn-ea"/>
                <a:cs typeface="+mn-cs"/>
              </a:endParaRPr>
            </a:p>
          </p:txBody>
        </p:sp>
        <p:sp>
          <p:nvSpPr>
            <p:cNvPr id="4" name="Content Placeholder 25">
              <a:extLst>
                <a:ext uri="{FF2B5EF4-FFF2-40B4-BE49-F238E27FC236}">
                  <a16:creationId xmlns:a16="http://schemas.microsoft.com/office/drawing/2014/main" id="{FC63CFC5-2E42-4FFE-86E1-15A9CD7A5F76}"/>
                </a:ext>
              </a:extLst>
            </p:cNvPr>
            <p:cNvSpPr txBox="1">
              <a:spLocks/>
            </p:cNvSpPr>
            <p:nvPr/>
          </p:nvSpPr>
          <p:spPr>
            <a:xfrm>
              <a:off x="3450221" y="2880885"/>
              <a:ext cx="2776437" cy="1231106"/>
            </a:xfrm>
            <a:prstGeom prst="rect">
              <a:avLst/>
            </a:prstGeom>
          </p:spPr>
          <p:txBody>
            <a:bodyPr vert="horz" wrap="square" lIns="0" tIns="0" rIns="0" bIns="0" rtlCol="0" anchor="t" anchorCtr="0">
              <a:spAutoFit/>
            </a:bodyPr>
            <a:lstStyle>
              <a:lvl1pPr marL="258935"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718" kern="1200">
                  <a:solidFill>
                    <a:schemeClr val="bg1"/>
                  </a:solidFill>
                  <a:latin typeface="EYInterstate Light" panose="02000506000000020004" pitchFamily="2" charset="0"/>
                  <a:ea typeface="+mn-ea"/>
                  <a:cs typeface="+mn-cs"/>
                </a:defRPr>
              </a:lvl1pPr>
              <a:lvl2pPr marL="517870"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265" kern="1200">
                  <a:solidFill>
                    <a:schemeClr val="bg1"/>
                  </a:solidFill>
                  <a:latin typeface="EYInterstate Light" panose="02000506000000020004" pitchFamily="2" charset="0"/>
                  <a:ea typeface="+mn-ea"/>
                  <a:cs typeface="+mn-cs"/>
                </a:defRPr>
              </a:lvl2pPr>
              <a:lvl3pPr marL="77680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039" kern="1200">
                  <a:solidFill>
                    <a:schemeClr val="bg1"/>
                  </a:solidFill>
                  <a:latin typeface="EYInterstate Light" panose="02000506000000020004" pitchFamily="2" charset="0"/>
                  <a:ea typeface="+mn-ea"/>
                  <a:cs typeface="+mn-cs"/>
                </a:defRPr>
              </a:lvl3pPr>
              <a:lvl4pPr marL="1035741"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812" kern="1200">
                  <a:solidFill>
                    <a:schemeClr val="bg1"/>
                  </a:solidFill>
                  <a:latin typeface="EYInterstate Light" panose="02000506000000020004" pitchFamily="2" charset="0"/>
                  <a:ea typeface="+mn-ea"/>
                  <a:cs typeface="+mn-cs"/>
                </a:defRPr>
              </a:lvl4pPr>
              <a:lvl5pPr marL="129467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586" kern="1200">
                  <a:solidFill>
                    <a:schemeClr val="bg1"/>
                  </a:solidFill>
                  <a:latin typeface="EYInterstate Light" panose="02000506000000020004" pitchFamily="2" charset="0"/>
                  <a:ea typeface="+mn-ea"/>
                  <a:cs typeface="+mn-cs"/>
                </a:defRPr>
              </a:lvl5pPr>
              <a:lvl6pPr marL="2848287"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36615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88402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401899"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buNone/>
              </a:pPr>
              <a:r>
                <a:rPr lang="en-GB" sz="2000" dirty="0"/>
                <a:t>Data tells you what’s happening. Stories tell you why it matters. Impact</a:t>
              </a:r>
            </a:p>
          </p:txBody>
        </p:sp>
        <p:cxnSp>
          <p:nvCxnSpPr>
            <p:cNvPr id="5" name="Straight Connector 4">
              <a:extLst>
                <a:ext uri="{FF2B5EF4-FFF2-40B4-BE49-F238E27FC236}">
                  <a16:creationId xmlns:a16="http://schemas.microsoft.com/office/drawing/2014/main" id="{80571545-7DAC-4996-9188-34832DE32AEE}"/>
                </a:ext>
              </a:extLst>
            </p:cNvPr>
            <p:cNvCxnSpPr>
              <a:cxnSpLocks/>
            </p:cNvCxnSpPr>
            <p:nvPr/>
          </p:nvCxnSpPr>
          <p:spPr>
            <a:xfrm>
              <a:off x="630162" y="2612476"/>
              <a:ext cx="2270263"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D8FEA0-28AA-4591-AA73-1CECD333ACEA}"/>
                </a:ext>
              </a:extLst>
            </p:cNvPr>
            <p:cNvCxnSpPr>
              <a:cxnSpLocks/>
            </p:cNvCxnSpPr>
            <p:nvPr/>
          </p:nvCxnSpPr>
          <p:spPr>
            <a:xfrm>
              <a:off x="3497363" y="2612476"/>
              <a:ext cx="2270263"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7059473-E110-41F3-9B54-C91AFF3980B1}"/>
                </a:ext>
              </a:extLst>
            </p:cNvPr>
            <p:cNvSpPr/>
            <p:nvPr/>
          </p:nvSpPr>
          <p:spPr>
            <a:xfrm>
              <a:off x="1481656" y="2394616"/>
              <a:ext cx="411892" cy="411480"/>
            </a:xfrm>
            <a:prstGeom prst="ellipse">
              <a:avLst/>
            </a:prstGeom>
            <a:solidFill>
              <a:srgbClr val="FFE60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EYInterstate Light"/>
                  <a:ea typeface="+mn-ea"/>
                  <a:cs typeface="+mn-cs"/>
                </a:rPr>
                <a:t>1</a:t>
              </a:r>
            </a:p>
          </p:txBody>
        </p:sp>
        <p:sp>
          <p:nvSpPr>
            <p:cNvPr id="8" name="Oval 7">
              <a:extLst>
                <a:ext uri="{FF2B5EF4-FFF2-40B4-BE49-F238E27FC236}">
                  <a16:creationId xmlns:a16="http://schemas.microsoft.com/office/drawing/2014/main" id="{E4D5746D-2998-46C4-A84E-D6CCB5A7A0AD}"/>
                </a:ext>
              </a:extLst>
            </p:cNvPr>
            <p:cNvSpPr/>
            <p:nvPr/>
          </p:nvSpPr>
          <p:spPr>
            <a:xfrm>
              <a:off x="4426548" y="2335541"/>
              <a:ext cx="411892" cy="411480"/>
            </a:xfrm>
            <a:prstGeom prst="ellipse">
              <a:avLst/>
            </a:prstGeom>
            <a:solidFill>
              <a:srgbClr val="FFE60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EYInterstate Light"/>
                  <a:ea typeface="+mn-ea"/>
                  <a:cs typeface="+mn-cs"/>
                </a:rPr>
                <a:t>2</a:t>
              </a:r>
            </a:p>
          </p:txBody>
        </p:sp>
        <p:cxnSp>
          <p:nvCxnSpPr>
            <p:cNvPr id="9" name="Straight Connector 8">
              <a:extLst>
                <a:ext uri="{FF2B5EF4-FFF2-40B4-BE49-F238E27FC236}">
                  <a16:creationId xmlns:a16="http://schemas.microsoft.com/office/drawing/2014/main" id="{DEDF17A2-A039-46FE-9405-4D18D5F8AE67}"/>
                </a:ext>
              </a:extLst>
            </p:cNvPr>
            <p:cNvCxnSpPr>
              <a:cxnSpLocks/>
            </p:cNvCxnSpPr>
            <p:nvPr/>
          </p:nvCxnSpPr>
          <p:spPr>
            <a:xfrm>
              <a:off x="6486096" y="2612476"/>
              <a:ext cx="2270263"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B1EB297-17A0-4769-A5E0-21C7E4BB363A}"/>
                </a:ext>
              </a:extLst>
            </p:cNvPr>
            <p:cNvSpPr/>
            <p:nvPr/>
          </p:nvSpPr>
          <p:spPr>
            <a:xfrm>
              <a:off x="7415281" y="2335541"/>
              <a:ext cx="411892" cy="411480"/>
            </a:xfrm>
            <a:prstGeom prst="ellipse">
              <a:avLst/>
            </a:prstGeom>
            <a:solidFill>
              <a:srgbClr val="FFE60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EYInterstate Light"/>
                  <a:ea typeface="+mn-ea"/>
                  <a:cs typeface="+mn-cs"/>
                </a:rPr>
                <a:t>3</a:t>
              </a:r>
            </a:p>
          </p:txBody>
        </p:sp>
        <p:cxnSp>
          <p:nvCxnSpPr>
            <p:cNvPr id="11" name="Straight Connector 10">
              <a:extLst>
                <a:ext uri="{FF2B5EF4-FFF2-40B4-BE49-F238E27FC236}">
                  <a16:creationId xmlns:a16="http://schemas.microsoft.com/office/drawing/2014/main" id="{B2E16E65-F997-48F1-B49F-3B52B76500AC}"/>
                </a:ext>
              </a:extLst>
            </p:cNvPr>
            <p:cNvCxnSpPr>
              <a:cxnSpLocks/>
            </p:cNvCxnSpPr>
            <p:nvPr/>
          </p:nvCxnSpPr>
          <p:spPr>
            <a:xfrm>
              <a:off x="9474829" y="2612476"/>
              <a:ext cx="2103338"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96B35E4-279D-442F-8E5F-7EF7A27D5234}"/>
                </a:ext>
              </a:extLst>
            </p:cNvPr>
            <p:cNvSpPr/>
            <p:nvPr/>
          </p:nvSpPr>
          <p:spPr>
            <a:xfrm>
              <a:off x="10404014" y="2335541"/>
              <a:ext cx="411892" cy="411480"/>
            </a:xfrm>
            <a:prstGeom prst="ellipse">
              <a:avLst/>
            </a:prstGeom>
            <a:solidFill>
              <a:srgbClr val="FFE60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EYInterstate Light"/>
                  <a:ea typeface="+mn-ea"/>
                  <a:cs typeface="+mn-cs"/>
                </a:rPr>
                <a:t>4</a:t>
              </a:r>
            </a:p>
          </p:txBody>
        </p:sp>
        <p:sp>
          <p:nvSpPr>
            <p:cNvPr id="17" name="Content Placeholder 25">
              <a:extLst>
                <a:ext uri="{FF2B5EF4-FFF2-40B4-BE49-F238E27FC236}">
                  <a16:creationId xmlns:a16="http://schemas.microsoft.com/office/drawing/2014/main" id="{1D7123BA-D11A-4940-BD88-3FDDCB1FC8FF}"/>
                </a:ext>
              </a:extLst>
            </p:cNvPr>
            <p:cNvSpPr txBox="1">
              <a:spLocks/>
            </p:cNvSpPr>
            <p:nvPr/>
          </p:nvSpPr>
          <p:spPr>
            <a:xfrm>
              <a:off x="6485805" y="2851715"/>
              <a:ext cx="2547837" cy="1231106"/>
            </a:xfrm>
            <a:prstGeom prst="rect">
              <a:avLst/>
            </a:prstGeom>
          </p:spPr>
          <p:txBody>
            <a:bodyPr vert="horz" wrap="square" lIns="0" tIns="0" rIns="0" bIns="0" rtlCol="0" anchor="t" anchorCtr="0">
              <a:spAutoFit/>
            </a:bodyPr>
            <a:lstStyle>
              <a:lvl1pPr marL="258935"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718" kern="1200">
                  <a:solidFill>
                    <a:schemeClr val="bg1"/>
                  </a:solidFill>
                  <a:latin typeface="EYInterstate Light" panose="02000506000000020004" pitchFamily="2" charset="0"/>
                  <a:ea typeface="+mn-ea"/>
                  <a:cs typeface="+mn-cs"/>
                </a:defRPr>
              </a:lvl1pPr>
              <a:lvl2pPr marL="517870"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265" kern="1200">
                  <a:solidFill>
                    <a:schemeClr val="bg1"/>
                  </a:solidFill>
                  <a:latin typeface="EYInterstate Light" panose="02000506000000020004" pitchFamily="2" charset="0"/>
                  <a:ea typeface="+mn-ea"/>
                  <a:cs typeface="+mn-cs"/>
                </a:defRPr>
              </a:lvl2pPr>
              <a:lvl3pPr marL="77680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039" kern="1200">
                  <a:solidFill>
                    <a:schemeClr val="bg1"/>
                  </a:solidFill>
                  <a:latin typeface="EYInterstate Light" panose="02000506000000020004" pitchFamily="2" charset="0"/>
                  <a:ea typeface="+mn-ea"/>
                  <a:cs typeface="+mn-cs"/>
                </a:defRPr>
              </a:lvl3pPr>
              <a:lvl4pPr marL="1035741"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812" kern="1200">
                  <a:solidFill>
                    <a:schemeClr val="bg1"/>
                  </a:solidFill>
                  <a:latin typeface="EYInterstate Light" panose="02000506000000020004" pitchFamily="2" charset="0"/>
                  <a:ea typeface="+mn-ea"/>
                  <a:cs typeface="+mn-cs"/>
                </a:defRPr>
              </a:lvl4pPr>
              <a:lvl5pPr marL="129467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586" kern="1200">
                  <a:solidFill>
                    <a:schemeClr val="bg1"/>
                  </a:solidFill>
                  <a:latin typeface="EYInterstate Light" panose="02000506000000020004" pitchFamily="2" charset="0"/>
                  <a:ea typeface="+mn-ea"/>
                  <a:cs typeface="+mn-cs"/>
                </a:defRPr>
              </a:lvl5pPr>
              <a:lvl6pPr marL="2848287"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36615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88402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401899"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buNone/>
              </a:pPr>
              <a:r>
                <a:rPr lang="en-GB" sz="2000" dirty="0"/>
                <a:t>Better Questions Lead to Better Answers, better communicated through stories </a:t>
              </a:r>
            </a:p>
          </p:txBody>
        </p:sp>
        <p:sp>
          <p:nvSpPr>
            <p:cNvPr id="18" name="Content Placeholder 25">
              <a:extLst>
                <a:ext uri="{FF2B5EF4-FFF2-40B4-BE49-F238E27FC236}">
                  <a16:creationId xmlns:a16="http://schemas.microsoft.com/office/drawing/2014/main" id="{A042EC9B-B9D6-4CF3-B85D-D823D53F3AF3}"/>
                </a:ext>
              </a:extLst>
            </p:cNvPr>
            <p:cNvSpPr txBox="1">
              <a:spLocks/>
            </p:cNvSpPr>
            <p:nvPr/>
          </p:nvSpPr>
          <p:spPr>
            <a:xfrm>
              <a:off x="9474829" y="2788750"/>
              <a:ext cx="2361571" cy="923330"/>
            </a:xfrm>
            <a:prstGeom prst="rect">
              <a:avLst/>
            </a:prstGeom>
          </p:spPr>
          <p:txBody>
            <a:bodyPr vert="horz" wrap="square" lIns="0" tIns="0" rIns="0" bIns="0" rtlCol="0" anchor="t" anchorCtr="0">
              <a:spAutoFit/>
            </a:bodyPr>
            <a:lstStyle>
              <a:lvl1pPr marL="258935"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718" kern="1200">
                  <a:solidFill>
                    <a:schemeClr val="bg1"/>
                  </a:solidFill>
                  <a:latin typeface="EYInterstate Light" panose="02000506000000020004" pitchFamily="2" charset="0"/>
                  <a:ea typeface="+mn-ea"/>
                  <a:cs typeface="+mn-cs"/>
                </a:defRPr>
              </a:lvl1pPr>
              <a:lvl2pPr marL="517870"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265" kern="1200">
                  <a:solidFill>
                    <a:schemeClr val="bg1"/>
                  </a:solidFill>
                  <a:latin typeface="EYInterstate Light" panose="02000506000000020004" pitchFamily="2" charset="0"/>
                  <a:ea typeface="+mn-ea"/>
                  <a:cs typeface="+mn-cs"/>
                </a:defRPr>
              </a:lvl2pPr>
              <a:lvl3pPr marL="77680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2039" kern="1200">
                  <a:solidFill>
                    <a:schemeClr val="bg1"/>
                  </a:solidFill>
                  <a:latin typeface="EYInterstate Light" panose="02000506000000020004" pitchFamily="2" charset="0"/>
                  <a:ea typeface="+mn-ea"/>
                  <a:cs typeface="+mn-cs"/>
                </a:defRPr>
              </a:lvl3pPr>
              <a:lvl4pPr marL="1035741"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812" kern="1200">
                  <a:solidFill>
                    <a:schemeClr val="bg1"/>
                  </a:solidFill>
                  <a:latin typeface="EYInterstate Light" panose="02000506000000020004" pitchFamily="2" charset="0"/>
                  <a:ea typeface="+mn-ea"/>
                  <a:cs typeface="+mn-cs"/>
                </a:defRPr>
              </a:lvl4pPr>
              <a:lvl5pPr marL="1294676" indent="-258935" algn="l" defTabSz="1035741" rtl="0" eaLnBrk="1" latinLnBrk="0" hangingPunct="1">
                <a:spcBef>
                  <a:spcPts val="0"/>
                </a:spcBef>
                <a:spcAft>
                  <a:spcPts val="680"/>
                </a:spcAft>
                <a:buClr>
                  <a:schemeClr val="tx2"/>
                </a:buClr>
                <a:buSzPct val="110000"/>
                <a:buFont typeface="EYInterstate Light" panose="02000506000000020004" pitchFamily="2" charset="0"/>
                <a:buChar char="•"/>
                <a:defRPr sz="1586" kern="1200">
                  <a:solidFill>
                    <a:schemeClr val="bg1"/>
                  </a:solidFill>
                  <a:latin typeface="EYInterstate Light" panose="02000506000000020004" pitchFamily="2" charset="0"/>
                  <a:ea typeface="+mn-ea"/>
                  <a:cs typeface="+mn-cs"/>
                </a:defRPr>
              </a:lvl5pPr>
              <a:lvl6pPr marL="2848287"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36615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884028"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401899" indent="-258935" algn="l" defTabSz="1035741"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indent="0">
                <a:buNone/>
              </a:pPr>
              <a:r>
                <a:rPr lang="en-GB" sz="2000" dirty="0"/>
                <a:t>Facts get recorded, Stories get remembered</a:t>
              </a:r>
              <a:endParaRPr lang="en-US" sz="2000" dirty="0"/>
            </a:p>
          </p:txBody>
        </p:sp>
      </p:grpSp>
      <p:sp>
        <p:nvSpPr>
          <p:cNvPr id="21" name="TextBox 20">
            <a:extLst>
              <a:ext uri="{FF2B5EF4-FFF2-40B4-BE49-F238E27FC236}">
                <a16:creationId xmlns:a16="http://schemas.microsoft.com/office/drawing/2014/main" id="{C2FCABAF-2DDA-498A-81AF-49A9ABF7F23C}"/>
              </a:ext>
            </a:extLst>
          </p:cNvPr>
          <p:cNvSpPr txBox="1"/>
          <p:nvPr/>
        </p:nvSpPr>
        <p:spPr>
          <a:xfrm>
            <a:off x="606454" y="336034"/>
            <a:ext cx="6096000" cy="369332"/>
          </a:xfrm>
          <a:prstGeom prst="rect">
            <a:avLst/>
          </a:prstGeom>
          <a:noFill/>
        </p:spPr>
        <p:txBody>
          <a:bodyPr wrap="square">
            <a:spAutoFit/>
          </a:bodyPr>
          <a:lstStyle/>
          <a:p>
            <a:pPr marL="20955"/>
            <a:r>
              <a:rPr lang="en-GB" sz="1800" b="1" spc="-25" dirty="0">
                <a:solidFill>
                  <a:srgbClr val="FFFFFF"/>
                </a:solidFill>
                <a:latin typeface="EYInterstate" panose="02000503020000020004" pitchFamily="2" charset="0"/>
                <a:cs typeface="EYInterstate"/>
              </a:rPr>
              <a:t>KEY TAKE AWAYS</a:t>
            </a:r>
          </a:p>
        </p:txBody>
      </p:sp>
    </p:spTree>
    <p:extLst>
      <p:ext uri="{BB962C8B-B14F-4D97-AF65-F5344CB8AC3E}">
        <p14:creationId xmlns:p14="http://schemas.microsoft.com/office/powerpoint/2010/main" val="1536622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68471-669A-4492-A519-3B4CB2FA0F86}"/>
              </a:ext>
            </a:extLst>
          </p:cNvPr>
          <p:cNvPicPr>
            <a:picLocks noChangeAspect="1"/>
          </p:cNvPicPr>
          <p:nvPr/>
        </p:nvPicPr>
        <p:blipFill>
          <a:blip r:embed="rId3"/>
          <a:stretch>
            <a:fillRect/>
          </a:stretch>
        </p:blipFill>
        <p:spPr>
          <a:xfrm>
            <a:off x="2686897" y="0"/>
            <a:ext cx="3694005" cy="6858000"/>
          </a:xfrm>
          <a:prstGeom prst="rect">
            <a:avLst/>
          </a:prstGeom>
        </p:spPr>
      </p:pic>
      <p:sp>
        <p:nvSpPr>
          <p:cNvPr id="8" name="Rectangle 7">
            <a:extLst>
              <a:ext uri="{FF2B5EF4-FFF2-40B4-BE49-F238E27FC236}">
                <a16:creationId xmlns:a16="http://schemas.microsoft.com/office/drawing/2014/main" id="{6D39049C-9B3B-43AA-9990-C23FB7321F82}"/>
              </a:ext>
            </a:extLst>
          </p:cNvPr>
          <p:cNvSpPr/>
          <p:nvPr/>
        </p:nvSpPr>
        <p:spPr>
          <a:xfrm>
            <a:off x="6380902" y="0"/>
            <a:ext cx="5811098" cy="6858000"/>
          </a:xfrm>
          <a:prstGeom prst="rect">
            <a:avLst/>
          </a:prstGeom>
          <a:solidFill>
            <a:srgbClr val="F5F5F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pic>
        <p:nvPicPr>
          <p:cNvPr id="7" name="Picture 6">
            <a:extLst>
              <a:ext uri="{FF2B5EF4-FFF2-40B4-BE49-F238E27FC236}">
                <a16:creationId xmlns:a16="http://schemas.microsoft.com/office/drawing/2014/main" id="{812F95BE-B24B-4242-BBCA-9E2FE3CBEB50}"/>
              </a:ext>
            </a:extLst>
          </p:cNvPr>
          <p:cNvPicPr>
            <a:picLocks noChangeAspect="1"/>
          </p:cNvPicPr>
          <p:nvPr/>
        </p:nvPicPr>
        <p:blipFill>
          <a:blip r:embed="rId4"/>
          <a:stretch>
            <a:fillRect/>
          </a:stretch>
        </p:blipFill>
        <p:spPr>
          <a:xfrm>
            <a:off x="6862423" y="856891"/>
            <a:ext cx="4867954" cy="5144218"/>
          </a:xfrm>
          <a:prstGeom prst="rect">
            <a:avLst/>
          </a:prstGeom>
        </p:spPr>
      </p:pic>
      <p:sp>
        <p:nvSpPr>
          <p:cNvPr id="10" name="TextBox 9">
            <a:extLst>
              <a:ext uri="{FF2B5EF4-FFF2-40B4-BE49-F238E27FC236}">
                <a16:creationId xmlns:a16="http://schemas.microsoft.com/office/drawing/2014/main" id="{C903C536-4255-4A87-A9B8-4E098EDFBA70}"/>
              </a:ext>
            </a:extLst>
          </p:cNvPr>
          <p:cNvSpPr txBox="1"/>
          <p:nvPr/>
        </p:nvSpPr>
        <p:spPr>
          <a:xfrm>
            <a:off x="461623" y="2967335"/>
            <a:ext cx="1679713" cy="923330"/>
          </a:xfrm>
          <a:prstGeom prst="rect">
            <a:avLst/>
          </a:prstGeom>
          <a:noFill/>
        </p:spPr>
        <p:txBody>
          <a:bodyPr wrap="square">
            <a:spAutoFit/>
          </a:bodyPr>
          <a:lstStyle/>
          <a:p>
            <a:pPr marL="0" indent="0" defTabSz="913943">
              <a:buClr>
                <a:srgbClr val="FFE600"/>
              </a:buClr>
              <a:buNone/>
            </a:pPr>
            <a:r>
              <a:rPr lang="en-GB" sz="1800" b="1" dirty="0">
                <a:solidFill>
                  <a:srgbClr val="FFE600"/>
                </a:solidFill>
                <a:latin typeface="+mj-lt"/>
              </a:rPr>
              <a:t>Creating </a:t>
            </a:r>
            <a:r>
              <a:rPr lang="en-GB" sz="1800" b="1" dirty="0" err="1">
                <a:solidFill>
                  <a:srgbClr val="FFE600"/>
                </a:solidFill>
                <a:latin typeface="+mj-lt"/>
              </a:rPr>
              <a:t>Color</a:t>
            </a:r>
            <a:r>
              <a:rPr lang="en-GB" sz="1800" b="1" dirty="0">
                <a:solidFill>
                  <a:srgbClr val="FFE600"/>
                </a:solidFill>
                <a:latin typeface="+mj-lt"/>
              </a:rPr>
              <a:t> Schemes</a:t>
            </a:r>
          </a:p>
        </p:txBody>
      </p:sp>
    </p:spTree>
    <p:extLst>
      <p:ext uri="{BB962C8B-B14F-4D97-AF65-F5344CB8AC3E}">
        <p14:creationId xmlns:p14="http://schemas.microsoft.com/office/powerpoint/2010/main" val="1296137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6FA03492-31E2-44D2-B48C-10C51A1F58A3}"/>
              </a:ext>
            </a:extLst>
          </p:cNvPr>
          <p:cNvSpPr txBox="1">
            <a:spLocks/>
          </p:cNvSpPr>
          <p:nvPr/>
        </p:nvSpPr>
        <p:spPr>
          <a:xfrm>
            <a:off x="673373" y="2527235"/>
            <a:ext cx="2337171" cy="858391"/>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buClr>
                <a:srgbClr val="FFE600"/>
              </a:buClr>
              <a:buNone/>
            </a:pPr>
            <a:r>
              <a:rPr lang="en-GB" sz="4800" b="1" dirty="0">
                <a:solidFill>
                  <a:srgbClr val="FF0000"/>
                </a:solidFill>
                <a:latin typeface="+mj-lt"/>
              </a:rPr>
              <a:t>Thank You</a:t>
            </a:r>
          </a:p>
        </p:txBody>
      </p:sp>
      <p:sp>
        <p:nvSpPr>
          <p:cNvPr id="6" name="Text Placeholder 1" descr="This is quote slide.&#10;Quote can be written in Georgia Font following the name of the leader/person of whom the quote is being use and their Job title.">
            <a:extLst>
              <a:ext uri="{FF2B5EF4-FFF2-40B4-BE49-F238E27FC236}">
                <a16:creationId xmlns:a16="http://schemas.microsoft.com/office/drawing/2014/main" id="{3AB0C134-CFC7-4183-8D4F-1259F76A1529}"/>
              </a:ext>
            </a:extLst>
          </p:cNvPr>
          <p:cNvSpPr txBox="1">
            <a:spLocks/>
          </p:cNvSpPr>
          <p:nvPr/>
        </p:nvSpPr>
        <p:spPr>
          <a:xfrm>
            <a:off x="673373" y="2527235"/>
            <a:ext cx="3550988" cy="1799063"/>
          </a:xfrm>
          <a:prstGeom prst="rect">
            <a:avLst/>
          </a:prstGeom>
        </p:spPr>
        <p:txBody>
          <a:bodyPr vert="horz" lIns="89953" tIns="46776" rIns="89953" bIns="46776" rtlCol="0" anchor="t" anchorCtr="0">
            <a:normAutofit/>
          </a:bodyPr>
          <a:lstStyle>
            <a:lvl1pPr marL="0" indent="0" algn="l" defTabSz="914400" rtl="0" eaLnBrk="1" latinLnBrk="0" hangingPunct="1">
              <a:spcBef>
                <a:spcPct val="20000"/>
              </a:spcBef>
              <a:buClr>
                <a:schemeClr val="tx2"/>
              </a:buClr>
              <a:buSzPct val="70000"/>
              <a:buFont typeface="Arial" pitchFamily="34" charset="0"/>
              <a:buNone/>
              <a:defRPr lang="en-US" sz="2800" kern="1200" dirty="0" smtClean="0">
                <a:solidFill>
                  <a:schemeClr val="bg1"/>
                </a:solidFill>
                <a:latin typeface="Georgia" panose="02040502050405020303" pitchFamily="18"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43">
              <a:buClr>
                <a:srgbClr val="FFE600"/>
              </a:buClr>
              <a:defRPr/>
            </a:pPr>
            <a:endParaRPr lang="en-IN" sz="2799">
              <a:solidFill>
                <a:prstClr val="white"/>
              </a:solidFill>
            </a:endParaRPr>
          </a:p>
        </p:txBody>
      </p:sp>
    </p:spTree>
    <p:extLst>
      <p:ext uri="{BB962C8B-B14F-4D97-AF65-F5344CB8AC3E}">
        <p14:creationId xmlns:p14="http://schemas.microsoft.com/office/powerpoint/2010/main" val="285021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9">
            <a:extLst>
              <a:ext uri="{FF2B5EF4-FFF2-40B4-BE49-F238E27FC236}">
                <a16:creationId xmlns:a16="http://schemas.microsoft.com/office/drawing/2014/main" id="{AA47DED8-DC6E-45AC-93C3-BDA268175644}"/>
              </a:ext>
            </a:extLst>
          </p:cNvPr>
          <p:cNvSpPr/>
          <p:nvPr/>
        </p:nvSpPr>
        <p:spPr>
          <a:xfrm>
            <a:off x="609600" y="176382"/>
            <a:ext cx="6474866" cy="424281"/>
          </a:xfrm>
          <a:prstGeom prst="rect">
            <a:avLst/>
          </a:prstGeom>
        </p:spPr>
        <p:txBody>
          <a:bodyPr wrap="none" lIns="0" tIns="0" rIns="0" bIns="0">
            <a:spAutoFit/>
          </a:bodyPr>
          <a:lstStyle/>
          <a:p>
            <a:pPr marL="0"/>
            <a:r>
              <a:rPr lang="en-US" sz="2400" b="0" i="0" spc="0" baseline="0" dirty="0">
                <a:solidFill>
                  <a:srgbClr val="FFFFFF"/>
                </a:solidFill>
                <a:latin typeface="EYInterstate-Light"/>
              </a:rPr>
              <a:t>The power of telling stories… for your reporting</a:t>
            </a:r>
          </a:p>
        </p:txBody>
      </p:sp>
      <p:grpSp>
        <p:nvGrpSpPr>
          <p:cNvPr id="14" name="Group 13">
            <a:extLst>
              <a:ext uri="{FF2B5EF4-FFF2-40B4-BE49-F238E27FC236}">
                <a16:creationId xmlns:a16="http://schemas.microsoft.com/office/drawing/2014/main" id="{E01D7638-DDEF-44CD-AC16-EE9FF50A7DC5}"/>
              </a:ext>
            </a:extLst>
          </p:cNvPr>
          <p:cNvGrpSpPr/>
          <p:nvPr/>
        </p:nvGrpSpPr>
        <p:grpSpPr>
          <a:xfrm>
            <a:off x="954786" y="1605488"/>
            <a:ext cx="2159508" cy="2161031"/>
            <a:chOff x="954786" y="1605488"/>
            <a:chExt cx="2159508" cy="2161031"/>
          </a:xfrm>
        </p:grpSpPr>
        <p:sp>
          <p:nvSpPr>
            <p:cNvPr id="3" name="Freeform 160">
              <a:extLst>
                <a:ext uri="{FF2B5EF4-FFF2-40B4-BE49-F238E27FC236}">
                  <a16:creationId xmlns:a16="http://schemas.microsoft.com/office/drawing/2014/main" id="{16BC59A0-891D-4F89-9A2F-0692AE70488B}"/>
                </a:ext>
              </a:extLst>
            </p:cNvPr>
            <p:cNvSpPr/>
            <p:nvPr/>
          </p:nvSpPr>
          <p:spPr>
            <a:xfrm>
              <a:off x="954786" y="1605488"/>
              <a:ext cx="2159508" cy="2161031"/>
            </a:xfrm>
            <a:custGeom>
              <a:avLst/>
              <a:gdLst/>
              <a:ahLst/>
              <a:cxnLst/>
              <a:rect l="0" t="0" r="0" b="0"/>
              <a:pathLst>
                <a:path w="2159508" h="2161031">
                  <a:moveTo>
                    <a:pt x="0" y="1080515"/>
                  </a:moveTo>
                  <a:cubicBezTo>
                    <a:pt x="0" y="483743"/>
                    <a:pt x="483361" y="0"/>
                    <a:pt x="1079753" y="0"/>
                  </a:cubicBezTo>
                  <a:cubicBezTo>
                    <a:pt x="1676146" y="0"/>
                    <a:pt x="2159508" y="483743"/>
                    <a:pt x="2159508" y="1080515"/>
                  </a:cubicBezTo>
                  <a:cubicBezTo>
                    <a:pt x="2159508" y="1677289"/>
                    <a:pt x="1676146" y="2161031"/>
                    <a:pt x="1079753" y="2161031"/>
                  </a:cubicBezTo>
                  <a:cubicBezTo>
                    <a:pt x="483361" y="2161031"/>
                    <a:pt x="0" y="1677289"/>
                    <a:pt x="0" y="1080515"/>
                  </a:cubicBezTo>
                  <a:close/>
                  <a:moveTo>
                    <a:pt x="3224784" y="5260085"/>
                  </a:moveTo>
                </a:path>
              </a:pathLst>
            </a:custGeom>
            <a:noFill/>
            <a:ln w="38100" cap="flat" cmpd="sng">
              <a:solidFill>
                <a:srgbClr val="FFE600">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Rectangle 171">
              <a:extLst>
                <a:ext uri="{FF2B5EF4-FFF2-40B4-BE49-F238E27FC236}">
                  <a16:creationId xmlns:a16="http://schemas.microsoft.com/office/drawing/2014/main" id="{2FE4A5D8-F7ED-44FB-89AF-CB0B4AF50243}"/>
                </a:ext>
              </a:extLst>
            </p:cNvPr>
            <p:cNvSpPr/>
            <p:nvPr/>
          </p:nvSpPr>
          <p:spPr>
            <a:xfrm>
              <a:off x="1476502" y="2423139"/>
              <a:ext cx="1393698" cy="738664"/>
            </a:xfrm>
            <a:prstGeom prst="rect">
              <a:avLst/>
            </a:prstGeom>
          </p:spPr>
          <p:txBody>
            <a:bodyPr wrap="square" lIns="0" tIns="0" rIns="0" bIns="0">
              <a:spAutoFit/>
            </a:bodyPr>
            <a:lstStyle/>
            <a:p>
              <a:pPr marL="0">
                <a:tabLst>
                  <a:tab pos="4059935" algn="l"/>
                  <a:tab pos="8095488" algn="l"/>
                </a:tabLst>
              </a:pPr>
              <a:r>
                <a:rPr lang="en-US" sz="2400" b="0" i="0" spc="0" baseline="0" dirty="0">
                  <a:solidFill>
                    <a:srgbClr val="FFFFFF"/>
                  </a:solidFill>
                  <a:latin typeface="EYInterstate-Light"/>
                </a:rPr>
                <a:t>INFORM	</a:t>
              </a:r>
            </a:p>
          </p:txBody>
        </p:sp>
      </p:grpSp>
      <p:grpSp>
        <p:nvGrpSpPr>
          <p:cNvPr id="17" name="Group 16">
            <a:extLst>
              <a:ext uri="{FF2B5EF4-FFF2-40B4-BE49-F238E27FC236}">
                <a16:creationId xmlns:a16="http://schemas.microsoft.com/office/drawing/2014/main" id="{6F9CF5D7-894E-493A-BA15-D0B46761B8FD}"/>
              </a:ext>
            </a:extLst>
          </p:cNvPr>
          <p:cNvGrpSpPr/>
          <p:nvPr/>
        </p:nvGrpSpPr>
        <p:grpSpPr>
          <a:xfrm>
            <a:off x="1416685" y="4645131"/>
            <a:ext cx="9362073" cy="1887660"/>
            <a:chOff x="1416685" y="4645131"/>
            <a:chExt cx="9362073" cy="1887660"/>
          </a:xfrm>
        </p:grpSpPr>
        <p:sp>
          <p:nvSpPr>
            <p:cNvPr id="8" name="Rectangle 172">
              <a:extLst>
                <a:ext uri="{FF2B5EF4-FFF2-40B4-BE49-F238E27FC236}">
                  <a16:creationId xmlns:a16="http://schemas.microsoft.com/office/drawing/2014/main" id="{081600C6-D5CA-49AA-B765-DED4BECAF907}"/>
                </a:ext>
              </a:extLst>
            </p:cNvPr>
            <p:cNvSpPr/>
            <p:nvPr/>
          </p:nvSpPr>
          <p:spPr>
            <a:xfrm>
              <a:off x="1416685" y="4645131"/>
              <a:ext cx="8930005" cy="1156080"/>
            </a:xfrm>
            <a:prstGeom prst="rect">
              <a:avLst/>
            </a:prstGeom>
          </p:spPr>
          <p:txBody>
            <a:bodyPr wrap="none" lIns="0" tIns="0" rIns="0" bIns="0">
              <a:spAutoFit/>
            </a:bodyPr>
            <a:lstStyle/>
            <a:p>
              <a:pPr marL="0"/>
              <a:r>
                <a:rPr lang="en-US" sz="2400" b="0" i="1" spc="0" baseline="0" dirty="0">
                  <a:solidFill>
                    <a:srgbClr val="FFFFFF"/>
                  </a:solidFill>
                  <a:latin typeface="EYInterstate-LightItalic"/>
                </a:rPr>
                <a:t>“Storytelling is the way </a:t>
              </a:r>
              <a:r>
                <a:rPr lang="en-US" sz="2400" b="1" i="1" spc="0" baseline="0" dirty="0">
                  <a:solidFill>
                    <a:srgbClr val="FFE600"/>
                  </a:solidFill>
                  <a:latin typeface="EYInterstate-LightBoldIt"/>
                </a:rPr>
                <a:t>knowledg</a:t>
              </a:r>
              <a:r>
                <a:rPr lang="en-US" sz="2400" b="1" i="1" spc="645" baseline="0" dirty="0">
                  <a:solidFill>
                    <a:srgbClr val="FFE600"/>
                  </a:solidFill>
                  <a:latin typeface="EYInterstate-LightBoldIt"/>
                </a:rPr>
                <a:t>e</a:t>
              </a:r>
              <a:r>
                <a:rPr lang="en-US" sz="2400" b="0" i="1" spc="0" baseline="0" dirty="0">
                  <a:solidFill>
                    <a:srgbClr val="FFFFFF"/>
                  </a:solidFill>
                  <a:latin typeface="EYInterstate-LightItalic"/>
                </a:rPr>
                <a:t>and </a:t>
              </a:r>
              <a:r>
                <a:rPr lang="en-US" sz="2400" b="1" i="1" spc="0" baseline="0" dirty="0">
                  <a:solidFill>
                    <a:srgbClr val="FFE600"/>
                  </a:solidFill>
                  <a:latin typeface="EYInterstate-LightBoldIt"/>
                </a:rPr>
                <a:t>understandin</a:t>
              </a:r>
              <a:r>
                <a:rPr lang="en-US" sz="2400" b="1" i="1" spc="664" baseline="0" dirty="0">
                  <a:solidFill>
                    <a:srgbClr val="FFE600"/>
                  </a:solidFill>
                  <a:latin typeface="EYInterstate-LightBoldIt"/>
                </a:rPr>
                <a:t>g</a:t>
              </a:r>
              <a:r>
                <a:rPr lang="en-US" sz="2400" b="0" i="1" spc="0" baseline="0" dirty="0">
                  <a:solidFill>
                    <a:srgbClr val="FFFFFF"/>
                  </a:solidFill>
                  <a:latin typeface="EYInterstate-LightItalic"/>
                </a:rPr>
                <a:t>have been </a:t>
              </a:r>
            </a:p>
            <a:p>
              <a:pPr marL="0">
                <a:lnSpc>
                  <a:spcPts val="2881"/>
                </a:lnSpc>
              </a:pPr>
              <a:r>
                <a:rPr lang="en-US" sz="2400" b="0" i="1" spc="0" baseline="0" dirty="0">
                  <a:solidFill>
                    <a:srgbClr val="FFFFFF"/>
                  </a:solidFill>
                  <a:latin typeface="EYInterstate-LightItalic"/>
                </a:rPr>
                <a:t>passed down for millennia. The best stories share our </a:t>
              </a:r>
              <a:r>
                <a:rPr lang="en-US" sz="2400" b="1" i="1" spc="0" baseline="0" dirty="0">
                  <a:solidFill>
                    <a:srgbClr val="FFE600"/>
                  </a:solidFill>
                  <a:latin typeface="EYInterstate-LightBoldIt"/>
                </a:rPr>
                <a:t>value</a:t>
              </a:r>
              <a:r>
                <a:rPr lang="en-US" sz="2400" b="1" i="1" spc="639" baseline="0" dirty="0">
                  <a:solidFill>
                    <a:srgbClr val="FFE600"/>
                  </a:solidFill>
                  <a:latin typeface="EYInterstate-LightBoldIt"/>
                </a:rPr>
                <a:t>s</a:t>
              </a:r>
              <a:r>
                <a:rPr lang="en-US" sz="2400" b="0" i="1" spc="0" baseline="0" dirty="0">
                  <a:solidFill>
                    <a:srgbClr val="FFFFFF"/>
                  </a:solidFill>
                  <a:latin typeface="EYInterstate-LightItalic"/>
                </a:rPr>
                <a:t>and </a:t>
              </a:r>
            </a:p>
            <a:p>
              <a:pPr marL="0">
                <a:lnSpc>
                  <a:spcPts val="2880"/>
                </a:lnSpc>
              </a:pPr>
              <a:r>
                <a:rPr lang="en-US" sz="2400" b="1" i="1" spc="0" baseline="0" dirty="0">
                  <a:solidFill>
                    <a:srgbClr val="FFE600"/>
                  </a:solidFill>
                  <a:latin typeface="EYInterstate-LightBoldIt"/>
                </a:rPr>
                <a:t>beliefs</a:t>
              </a:r>
              <a:r>
                <a:rPr lang="en-US" sz="2400" b="0" i="1" spc="0" baseline="0" dirty="0">
                  <a:solidFill>
                    <a:srgbClr val="FFFFFF"/>
                  </a:solidFill>
                  <a:latin typeface="EYInterstate-LightItalic"/>
                </a:rPr>
                <a:t>. Those stories are </a:t>
              </a:r>
              <a:r>
                <a:rPr lang="en-US" sz="2400" b="1" i="1" spc="0" baseline="0" dirty="0">
                  <a:solidFill>
                    <a:srgbClr val="FFE600"/>
                  </a:solidFill>
                  <a:latin typeface="EYInterstate-LightBoldIt"/>
                </a:rPr>
                <a:t>powerful</a:t>
              </a:r>
              <a:r>
                <a:rPr lang="en-US" sz="2400" b="0" i="1" spc="0" baseline="0" dirty="0">
                  <a:solidFill>
                    <a:srgbClr val="FFFFFF"/>
                  </a:solidFill>
                  <a:latin typeface="EYInterstate-LightItalic"/>
                </a:rPr>
                <a:t>. Those stories </a:t>
              </a:r>
              <a:r>
                <a:rPr lang="en-US" sz="2400" b="1" i="1" spc="0" baseline="0" dirty="0">
                  <a:solidFill>
                    <a:srgbClr val="FFE600"/>
                  </a:solidFill>
                  <a:latin typeface="EYInterstate-LightBoldIt"/>
                </a:rPr>
                <a:t>inspire</a:t>
              </a:r>
              <a:r>
                <a:rPr lang="en-US" sz="2400" b="0" i="1" spc="0" baseline="0" dirty="0">
                  <a:solidFill>
                    <a:srgbClr val="FFFFFF"/>
                  </a:solidFill>
                  <a:latin typeface="EYInterstate-LightItalic"/>
                </a:rPr>
                <a:t>.”</a:t>
              </a:r>
            </a:p>
          </p:txBody>
        </p:sp>
        <p:sp>
          <p:nvSpPr>
            <p:cNvPr id="10" name="Rectangle 176">
              <a:extLst>
                <a:ext uri="{FF2B5EF4-FFF2-40B4-BE49-F238E27FC236}">
                  <a16:creationId xmlns:a16="http://schemas.microsoft.com/office/drawing/2014/main" id="{E82EE31F-DC84-44D4-973B-2C66F1E039ED}"/>
                </a:ext>
              </a:extLst>
            </p:cNvPr>
            <p:cNvSpPr/>
            <p:nvPr/>
          </p:nvSpPr>
          <p:spPr>
            <a:xfrm>
              <a:off x="9086342" y="6108087"/>
              <a:ext cx="1692416" cy="424704"/>
            </a:xfrm>
            <a:prstGeom prst="rect">
              <a:avLst/>
            </a:prstGeom>
          </p:spPr>
          <p:txBody>
            <a:bodyPr wrap="none" lIns="0" tIns="0" rIns="0" bIns="0">
              <a:spAutoFit/>
            </a:bodyPr>
            <a:lstStyle/>
            <a:p>
              <a:pPr marL="0"/>
              <a:r>
                <a:rPr lang="en-US" sz="2402" b="0" i="0" spc="0" baseline="0" dirty="0">
                  <a:solidFill>
                    <a:srgbClr val="FFFFFF"/>
                  </a:solidFill>
                  <a:latin typeface="EYInterstate-Light"/>
                </a:rPr>
                <a:t>Simon Sinek</a:t>
              </a:r>
            </a:p>
          </p:txBody>
        </p:sp>
      </p:grpSp>
      <p:grpSp>
        <p:nvGrpSpPr>
          <p:cNvPr id="15" name="Group 14">
            <a:extLst>
              <a:ext uri="{FF2B5EF4-FFF2-40B4-BE49-F238E27FC236}">
                <a16:creationId xmlns:a16="http://schemas.microsoft.com/office/drawing/2014/main" id="{AFA56974-F00D-44D7-90FD-4A5BE7F972A2}"/>
              </a:ext>
            </a:extLst>
          </p:cNvPr>
          <p:cNvGrpSpPr/>
          <p:nvPr/>
        </p:nvGrpSpPr>
        <p:grpSpPr>
          <a:xfrm>
            <a:off x="5016246" y="1584152"/>
            <a:ext cx="2668474" cy="2161032"/>
            <a:chOff x="5016246" y="1584152"/>
            <a:chExt cx="2668474" cy="2161032"/>
          </a:xfrm>
        </p:grpSpPr>
        <p:sp>
          <p:nvSpPr>
            <p:cNvPr id="4" name="Freeform 162">
              <a:extLst>
                <a:ext uri="{FF2B5EF4-FFF2-40B4-BE49-F238E27FC236}">
                  <a16:creationId xmlns:a16="http://schemas.microsoft.com/office/drawing/2014/main" id="{61DFD7B6-A0DF-4ED9-A9BB-768838117987}"/>
                </a:ext>
              </a:extLst>
            </p:cNvPr>
            <p:cNvSpPr/>
            <p:nvPr/>
          </p:nvSpPr>
          <p:spPr>
            <a:xfrm>
              <a:off x="5016246" y="1584152"/>
              <a:ext cx="2161032" cy="2161032"/>
            </a:xfrm>
            <a:custGeom>
              <a:avLst/>
              <a:gdLst/>
              <a:ahLst/>
              <a:cxnLst/>
              <a:rect l="0" t="0" r="0" b="0"/>
              <a:pathLst>
                <a:path w="2161032" h="2161032">
                  <a:moveTo>
                    <a:pt x="0" y="1080516"/>
                  </a:moveTo>
                  <a:cubicBezTo>
                    <a:pt x="0" y="483743"/>
                    <a:pt x="483743" y="0"/>
                    <a:pt x="1080515" y="0"/>
                  </a:cubicBezTo>
                  <a:cubicBezTo>
                    <a:pt x="1677288" y="0"/>
                    <a:pt x="2161032" y="483743"/>
                    <a:pt x="2161032" y="1080516"/>
                  </a:cubicBezTo>
                  <a:cubicBezTo>
                    <a:pt x="2161032" y="1677288"/>
                    <a:pt x="1677288" y="2161032"/>
                    <a:pt x="1080515" y="2161032"/>
                  </a:cubicBezTo>
                  <a:cubicBezTo>
                    <a:pt x="483743" y="2161032"/>
                    <a:pt x="0" y="1677288"/>
                    <a:pt x="0" y="1080516"/>
                  </a:cubicBezTo>
                  <a:close/>
                  <a:moveTo>
                    <a:pt x="-815341" y="5281421"/>
                  </a:moveTo>
                </a:path>
              </a:pathLst>
            </a:custGeom>
            <a:noFill/>
            <a:ln w="38100" cap="flat" cmpd="sng">
              <a:solidFill>
                <a:srgbClr val="FFE600">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TextBox 10">
              <a:extLst>
                <a:ext uri="{FF2B5EF4-FFF2-40B4-BE49-F238E27FC236}">
                  <a16:creationId xmlns:a16="http://schemas.microsoft.com/office/drawing/2014/main" id="{8BE53310-233D-424C-ADAD-D97C993CEAAF}"/>
                </a:ext>
              </a:extLst>
            </p:cNvPr>
            <p:cNvSpPr txBox="1"/>
            <p:nvPr/>
          </p:nvSpPr>
          <p:spPr>
            <a:xfrm>
              <a:off x="5576342" y="2423139"/>
              <a:ext cx="2108378" cy="738664"/>
            </a:xfrm>
            <a:prstGeom prst="rect">
              <a:avLst/>
            </a:prstGeom>
          </p:spPr>
          <p:txBody>
            <a:bodyPr wrap="square" lIns="0" tIns="0" rIns="0" bIns="0">
              <a:spAutoFit/>
            </a:bodyPr>
            <a:lstStyle>
              <a:defPPr>
                <a:defRPr lang="en-US"/>
              </a:defPPr>
              <a:lvl1pPr>
                <a:tabLst>
                  <a:tab pos="4059935" algn="l"/>
                  <a:tab pos="8095488" algn="l"/>
                </a:tabLst>
                <a:defRPr sz="2400" b="0" i="0" spc="0" baseline="0">
                  <a:solidFill>
                    <a:srgbClr val="FFFFFF"/>
                  </a:solidFill>
                  <a:latin typeface="EYInterstate-Light"/>
                </a:defRPr>
              </a:lvl1pPr>
            </a:lstStyle>
            <a:p>
              <a:r>
                <a:rPr lang="en-US"/>
                <a:t>INSPIRE	</a:t>
              </a:r>
              <a:endParaRPr lang="en-GB" dirty="0"/>
            </a:p>
          </p:txBody>
        </p:sp>
      </p:grpSp>
      <p:grpSp>
        <p:nvGrpSpPr>
          <p:cNvPr id="16" name="Group 15">
            <a:extLst>
              <a:ext uri="{FF2B5EF4-FFF2-40B4-BE49-F238E27FC236}">
                <a16:creationId xmlns:a16="http://schemas.microsoft.com/office/drawing/2014/main" id="{E813E4AB-07B0-4F76-9968-0E9BD41334DA}"/>
              </a:ext>
            </a:extLst>
          </p:cNvPr>
          <p:cNvGrpSpPr/>
          <p:nvPr/>
        </p:nvGrpSpPr>
        <p:grpSpPr>
          <a:xfrm>
            <a:off x="9106458" y="1584152"/>
            <a:ext cx="6603442" cy="2161032"/>
            <a:chOff x="9106458" y="1584152"/>
            <a:chExt cx="6603442" cy="2161032"/>
          </a:xfrm>
        </p:grpSpPr>
        <p:sp>
          <p:nvSpPr>
            <p:cNvPr id="12" name="Freeform 162">
              <a:extLst>
                <a:ext uri="{FF2B5EF4-FFF2-40B4-BE49-F238E27FC236}">
                  <a16:creationId xmlns:a16="http://schemas.microsoft.com/office/drawing/2014/main" id="{FF866EA5-A968-46D5-9198-6E70A62786CB}"/>
                </a:ext>
              </a:extLst>
            </p:cNvPr>
            <p:cNvSpPr/>
            <p:nvPr/>
          </p:nvSpPr>
          <p:spPr>
            <a:xfrm>
              <a:off x="9106458" y="1584152"/>
              <a:ext cx="2161032" cy="2161032"/>
            </a:xfrm>
            <a:custGeom>
              <a:avLst/>
              <a:gdLst/>
              <a:ahLst/>
              <a:cxnLst/>
              <a:rect l="0" t="0" r="0" b="0"/>
              <a:pathLst>
                <a:path w="2161032" h="2161032">
                  <a:moveTo>
                    <a:pt x="0" y="1080516"/>
                  </a:moveTo>
                  <a:cubicBezTo>
                    <a:pt x="0" y="483743"/>
                    <a:pt x="483743" y="0"/>
                    <a:pt x="1080515" y="0"/>
                  </a:cubicBezTo>
                  <a:cubicBezTo>
                    <a:pt x="1677288" y="0"/>
                    <a:pt x="2161032" y="483743"/>
                    <a:pt x="2161032" y="1080516"/>
                  </a:cubicBezTo>
                  <a:cubicBezTo>
                    <a:pt x="2161032" y="1677288"/>
                    <a:pt x="1677288" y="2161032"/>
                    <a:pt x="1080515" y="2161032"/>
                  </a:cubicBezTo>
                  <a:cubicBezTo>
                    <a:pt x="483743" y="2161032"/>
                    <a:pt x="0" y="1677288"/>
                    <a:pt x="0" y="1080516"/>
                  </a:cubicBezTo>
                  <a:close/>
                  <a:moveTo>
                    <a:pt x="-815341" y="5281421"/>
                  </a:moveTo>
                </a:path>
              </a:pathLst>
            </a:custGeom>
            <a:noFill/>
            <a:ln w="38100" cap="flat" cmpd="sng">
              <a:solidFill>
                <a:srgbClr val="FFE600">
                  <a:alpha val="100000"/>
                </a:srgbClr>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TextBox 12">
              <a:extLst>
                <a:ext uri="{FF2B5EF4-FFF2-40B4-BE49-F238E27FC236}">
                  <a16:creationId xmlns:a16="http://schemas.microsoft.com/office/drawing/2014/main" id="{8BCBDD77-F2B9-4D4D-A026-425489493A21}"/>
                </a:ext>
              </a:extLst>
            </p:cNvPr>
            <p:cNvSpPr txBox="1"/>
            <p:nvPr/>
          </p:nvSpPr>
          <p:spPr>
            <a:xfrm>
              <a:off x="9613900" y="2423139"/>
              <a:ext cx="6096000" cy="369332"/>
            </a:xfrm>
            <a:prstGeom prst="rect">
              <a:avLst/>
            </a:prstGeom>
          </p:spPr>
          <p:txBody>
            <a:bodyPr wrap="square" lIns="0" tIns="0" rIns="0" bIns="0">
              <a:spAutoFit/>
            </a:bodyPr>
            <a:lstStyle>
              <a:defPPr>
                <a:defRPr lang="en-US"/>
              </a:defPPr>
              <a:lvl1pPr>
                <a:tabLst>
                  <a:tab pos="4059935" algn="l"/>
                  <a:tab pos="8095488" algn="l"/>
                </a:tabLst>
                <a:defRPr sz="2400" b="0" i="0" spc="0" baseline="0">
                  <a:solidFill>
                    <a:srgbClr val="FFFFFF"/>
                  </a:solidFill>
                  <a:latin typeface="EYInterstate-Light"/>
                </a:defRPr>
              </a:lvl1pPr>
            </a:lstStyle>
            <a:p>
              <a:r>
                <a:rPr lang="en-US" dirty="0"/>
                <a:t>ENGAGE</a:t>
              </a:r>
              <a:endParaRPr lang="en-GB" dirty="0"/>
            </a:p>
          </p:txBody>
        </p:sp>
      </p:grpSp>
    </p:spTree>
    <p:extLst>
      <p:ext uri="{BB962C8B-B14F-4D97-AF65-F5344CB8AC3E}">
        <p14:creationId xmlns:p14="http://schemas.microsoft.com/office/powerpoint/2010/main" val="32275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8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2200" fill="hold"/>
                                        <p:tgtEl>
                                          <p:spTgt spid="15"/>
                                        </p:tgtEl>
                                        <p:attrNameLst>
                                          <p:attrName>ppt_x</p:attrName>
                                        </p:attrNameLst>
                                      </p:cBhvr>
                                      <p:tavLst>
                                        <p:tav tm="0">
                                          <p:val>
                                            <p:strVal val="#ppt_x"/>
                                          </p:val>
                                        </p:tav>
                                        <p:tav tm="100000">
                                          <p:val>
                                            <p:strVal val="#ppt_x"/>
                                          </p:val>
                                        </p:tav>
                                      </p:tavLst>
                                    </p:anim>
                                    <p:anim calcmode="lin" valueType="num">
                                      <p:cBhvr additive="base">
                                        <p:cTn id="14" dur="22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28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500" fill="hold"/>
                                        <p:tgtEl>
                                          <p:spTgt spid="16"/>
                                        </p:tgtEl>
                                        <p:attrNameLst>
                                          <p:attrName>ppt_x</p:attrName>
                                        </p:attrNameLst>
                                      </p:cBhvr>
                                      <p:tavLst>
                                        <p:tav tm="0">
                                          <p:val>
                                            <p:strVal val="#ppt_x"/>
                                          </p:val>
                                        </p:tav>
                                        <p:tav tm="100000">
                                          <p:val>
                                            <p:strVal val="#ppt_x"/>
                                          </p:val>
                                        </p:tav>
                                      </p:tavLst>
                                    </p:anim>
                                    <p:anim calcmode="lin" valueType="num">
                                      <p:cBhvr additive="base">
                                        <p:cTn id="20" dur="3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650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500" fill="hold"/>
                                        <p:tgtEl>
                                          <p:spTgt spid="17"/>
                                        </p:tgtEl>
                                        <p:attrNameLst>
                                          <p:attrName>ppt_x</p:attrName>
                                        </p:attrNameLst>
                                      </p:cBhvr>
                                      <p:tavLst>
                                        <p:tav tm="0">
                                          <p:val>
                                            <p:strVal val="#ppt_x"/>
                                          </p:val>
                                        </p:tav>
                                        <p:tav tm="100000">
                                          <p:val>
                                            <p:strVal val="#ppt_x"/>
                                          </p:val>
                                        </p:tav>
                                      </p:tavLst>
                                    </p:anim>
                                    <p:anim calcmode="lin" valueType="num">
                                      <p:cBhvr additive="base">
                                        <p:cTn id="26" dur="3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ing of Fire - Wikipedia">
            <a:extLst>
              <a:ext uri="{FF2B5EF4-FFF2-40B4-BE49-F238E27FC236}">
                <a16:creationId xmlns:a16="http://schemas.microsoft.com/office/drawing/2014/main" id="{DB5E4A6D-391E-4C1C-9703-3F959161BD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E62BFC02-2FDD-4E3A-B19B-65720B280419}"/>
              </a:ext>
            </a:extLst>
          </p:cNvPr>
          <p:cNvPicPr>
            <a:picLocks noChangeAspect="1"/>
          </p:cNvPicPr>
          <p:nvPr/>
        </p:nvPicPr>
        <p:blipFill>
          <a:blip r:embed="rId5"/>
          <a:stretch>
            <a:fillRect/>
          </a:stretch>
        </p:blipFill>
        <p:spPr>
          <a:xfrm>
            <a:off x="4432299" y="1309902"/>
            <a:ext cx="7315202" cy="5279596"/>
          </a:xfrm>
          <a:prstGeom prst="rect">
            <a:avLst/>
          </a:prstGeom>
        </p:spPr>
      </p:pic>
      <p:pic>
        <p:nvPicPr>
          <p:cNvPr id="9" name="Picture 8">
            <a:extLst>
              <a:ext uri="{FF2B5EF4-FFF2-40B4-BE49-F238E27FC236}">
                <a16:creationId xmlns:a16="http://schemas.microsoft.com/office/drawing/2014/main" id="{743A2ED2-D718-4F3A-A2B5-F5C796B75F71}"/>
              </a:ext>
            </a:extLst>
          </p:cNvPr>
          <p:cNvPicPr>
            <a:picLocks noChangeAspect="1"/>
          </p:cNvPicPr>
          <p:nvPr/>
        </p:nvPicPr>
        <p:blipFill rotWithShape="1">
          <a:blip r:embed="rId6"/>
          <a:srcRect t="1" r="1129" b="8821"/>
          <a:stretch/>
        </p:blipFill>
        <p:spPr>
          <a:xfrm>
            <a:off x="622300" y="819294"/>
            <a:ext cx="11125201" cy="479846"/>
          </a:xfrm>
          <a:prstGeom prst="rect">
            <a:avLst/>
          </a:prstGeom>
        </p:spPr>
      </p:pic>
      <p:sp>
        <p:nvSpPr>
          <p:cNvPr id="14" name="object 5">
            <a:extLst>
              <a:ext uri="{FF2B5EF4-FFF2-40B4-BE49-F238E27FC236}">
                <a16:creationId xmlns:a16="http://schemas.microsoft.com/office/drawing/2014/main" id="{22FD29DD-A9EE-40D8-B799-3FA469893015}"/>
              </a:ext>
            </a:extLst>
          </p:cNvPr>
          <p:cNvSpPr txBox="1">
            <a:spLocks/>
          </p:cNvSpPr>
          <p:nvPr>
            <p:custDataLst>
              <p:tags r:id="rId1"/>
            </p:custDataLst>
          </p:nvPr>
        </p:nvSpPr>
        <p:spPr>
          <a:xfrm>
            <a:off x="917115" y="511517"/>
            <a:ext cx="10357769"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Volcano Elevation and Population Affected Within 100km</a:t>
            </a:r>
          </a:p>
        </p:txBody>
      </p:sp>
      <p:sp>
        <p:nvSpPr>
          <p:cNvPr id="10" name="Rectangle 9">
            <a:extLst>
              <a:ext uri="{FF2B5EF4-FFF2-40B4-BE49-F238E27FC236}">
                <a16:creationId xmlns:a16="http://schemas.microsoft.com/office/drawing/2014/main" id="{5F9EDBBE-7723-40F9-B3E5-03D2C196EB70}"/>
              </a:ext>
            </a:extLst>
          </p:cNvPr>
          <p:cNvSpPr/>
          <p:nvPr/>
        </p:nvSpPr>
        <p:spPr>
          <a:xfrm>
            <a:off x="670560" y="858594"/>
            <a:ext cx="1315720" cy="44054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b="1" dirty="0">
                <a:solidFill>
                  <a:schemeClr val="accent6"/>
                </a:solidFill>
              </a:rPr>
              <a:t>VEI</a:t>
            </a:r>
          </a:p>
        </p:txBody>
      </p:sp>
      <p:sp>
        <p:nvSpPr>
          <p:cNvPr id="16" name="object 5">
            <a:extLst>
              <a:ext uri="{FF2B5EF4-FFF2-40B4-BE49-F238E27FC236}">
                <a16:creationId xmlns:a16="http://schemas.microsoft.com/office/drawing/2014/main" id="{06B06543-71C8-4E5D-85D8-1C8EF668538A}"/>
              </a:ext>
            </a:extLst>
          </p:cNvPr>
          <p:cNvSpPr txBox="1">
            <a:spLocks/>
          </p:cNvSpPr>
          <p:nvPr>
            <p:custDataLst>
              <p:tags r:id="rId2"/>
            </p:custDataLst>
          </p:nvPr>
        </p:nvSpPr>
        <p:spPr>
          <a:xfrm>
            <a:off x="622300" y="1606917"/>
            <a:ext cx="2397125" cy="492443"/>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en-GB" sz="1600" dirty="0"/>
              <a:t>VEI of Different Explosions</a:t>
            </a:r>
            <a:endParaRPr lang="fr-CA" sz="2000" spc="5" dirty="0">
              <a:solidFill>
                <a:srgbClr val="FFE600"/>
              </a:solidFill>
              <a:cs typeface="EYInterstate-Light"/>
            </a:endParaRPr>
          </a:p>
        </p:txBody>
      </p:sp>
    </p:spTree>
    <p:extLst>
      <p:ext uri="{BB962C8B-B14F-4D97-AF65-F5344CB8AC3E}">
        <p14:creationId xmlns:p14="http://schemas.microsoft.com/office/powerpoint/2010/main" val="274140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6</a:t>
            </a:fld>
            <a:endParaRPr dirty="0"/>
          </a:p>
        </p:txBody>
      </p:sp>
      <p:sp>
        <p:nvSpPr>
          <p:cNvPr id="6" name="Rectangle 169">
            <a:extLst>
              <a:ext uri="{FF2B5EF4-FFF2-40B4-BE49-F238E27FC236}">
                <a16:creationId xmlns:a16="http://schemas.microsoft.com/office/drawing/2014/main" id="{AA47DED8-DC6E-45AC-93C3-BDA268175644}"/>
              </a:ext>
            </a:extLst>
          </p:cNvPr>
          <p:cNvSpPr/>
          <p:nvPr/>
        </p:nvSpPr>
        <p:spPr>
          <a:xfrm>
            <a:off x="609600" y="176382"/>
            <a:ext cx="2448171" cy="369332"/>
          </a:xfrm>
          <a:prstGeom prst="rect">
            <a:avLst/>
          </a:prstGeom>
        </p:spPr>
        <p:txBody>
          <a:bodyPr wrap="none" lIns="0" tIns="0" rIns="0" bIns="0">
            <a:spAutoFit/>
          </a:bodyPr>
          <a:lstStyle/>
          <a:p>
            <a:pPr marL="0"/>
            <a:r>
              <a:rPr lang="en-US" sz="2400" b="0" i="0" spc="0" baseline="0" dirty="0">
                <a:solidFill>
                  <a:srgbClr val="FFFFFF"/>
                </a:solidFill>
                <a:latin typeface="EYInterstate-Light"/>
              </a:rPr>
              <a:t>Design Principles</a:t>
            </a:r>
          </a:p>
        </p:txBody>
      </p:sp>
      <p:sp>
        <p:nvSpPr>
          <p:cNvPr id="104" name="Rounded Rectangle 40">
            <a:extLst>
              <a:ext uri="{FF2B5EF4-FFF2-40B4-BE49-F238E27FC236}">
                <a16:creationId xmlns:a16="http://schemas.microsoft.com/office/drawing/2014/main" id="{7857E673-DF24-4F6A-A5AA-43A520265769}"/>
              </a:ext>
            </a:extLst>
          </p:cNvPr>
          <p:cNvSpPr>
            <a:spLocks/>
          </p:cNvSpPr>
          <p:nvPr/>
        </p:nvSpPr>
        <p:spPr bwMode="gray">
          <a:xfrm>
            <a:off x="2035288" y="742647"/>
            <a:ext cx="3428970" cy="1529858"/>
          </a:xfrm>
          <a:prstGeom prst="roundRect">
            <a:avLst>
              <a:gd name="adj" fmla="val 1664"/>
            </a:avLst>
          </a:prstGeom>
          <a:solidFill>
            <a:srgbClr val="747480"/>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05" name="TextBox 104">
            <a:extLst>
              <a:ext uri="{FF2B5EF4-FFF2-40B4-BE49-F238E27FC236}">
                <a16:creationId xmlns:a16="http://schemas.microsoft.com/office/drawing/2014/main" id="{13B6BAB8-091C-45B2-AA0B-4EABB53FA6F1}"/>
              </a:ext>
            </a:extLst>
          </p:cNvPr>
          <p:cNvSpPr txBox="1"/>
          <p:nvPr/>
        </p:nvSpPr>
        <p:spPr>
          <a:xfrm>
            <a:off x="2100972" y="800990"/>
            <a:ext cx="3242384" cy="319703"/>
          </a:xfrm>
          <a:prstGeom prst="rect">
            <a:avLst/>
          </a:prstGeom>
          <a:noFill/>
        </p:spPr>
        <p:txBody>
          <a:bodyPr wrap="square" rtlCol="0">
            <a:spAutoFit/>
          </a:bodyPr>
          <a:lstStyle/>
          <a:p>
            <a:pPr lvl="0">
              <a:lnSpc>
                <a:spcPct val="114000"/>
              </a:lnSpc>
              <a:defRPr/>
            </a:pPr>
            <a:r>
              <a:rPr lang="en-GB" sz="1400" b="1" dirty="0">
                <a:cs typeface="Arial" panose="020B0604020202020204" pitchFamily="34" charset="0"/>
              </a:rPr>
              <a:t>Proximity</a:t>
            </a:r>
            <a:endParaRPr lang="en-IN" sz="1400" b="1" dirty="0">
              <a:cs typeface="Arial" panose="020B0604020202020204" pitchFamily="34" charset="0"/>
            </a:endParaRPr>
          </a:p>
        </p:txBody>
      </p:sp>
      <p:sp>
        <p:nvSpPr>
          <p:cNvPr id="106" name="Title 2">
            <a:extLst>
              <a:ext uri="{FF2B5EF4-FFF2-40B4-BE49-F238E27FC236}">
                <a16:creationId xmlns:a16="http://schemas.microsoft.com/office/drawing/2014/main" id="{1FAD7A38-5F3D-426A-8483-77ECAF244B56}"/>
              </a:ext>
            </a:extLst>
          </p:cNvPr>
          <p:cNvSpPr txBox="1">
            <a:spLocks/>
          </p:cNvSpPr>
          <p:nvPr/>
        </p:nvSpPr>
        <p:spPr>
          <a:xfrm>
            <a:off x="535695" y="1125771"/>
            <a:ext cx="1564749" cy="209759"/>
          </a:xfrm>
          <a:prstGeom prst="rect">
            <a:avLst/>
          </a:prstGeom>
        </p:spPr>
        <p:txBody>
          <a:bodyPr vert="horz" lIns="0" tIns="0" rIns="0" bIns="0" rtlCol="0" anchor="t" anchorCtr="0">
            <a:noAutofit/>
          </a:bodyPr>
          <a:lstStyle>
            <a:lvl1pPr algn="l" defTabSz="1035741" rtl="0" eaLnBrk="1" latinLnBrk="0" hangingPunct="1">
              <a:lnSpc>
                <a:spcPct val="85000"/>
              </a:lnSpc>
              <a:spcBef>
                <a:spcPct val="0"/>
              </a:spcBef>
              <a:buNone/>
              <a:defRPr sz="3000" b="0" kern="1200">
                <a:solidFill>
                  <a:schemeClr val="bg1"/>
                </a:solidFill>
                <a:latin typeface="EYInterstate Light" panose="02000506000000020004" pitchFamily="2" charset="0"/>
                <a:ea typeface="+mj-ea"/>
                <a:cs typeface="Arial" pitchFamily="34" charset="0"/>
              </a:defRPr>
            </a:lvl1pPr>
          </a:lstStyle>
          <a:p>
            <a:r>
              <a:rPr lang="en-US" sz="1600" b="1" dirty="0">
                <a:latin typeface="+mn-lt"/>
              </a:rPr>
              <a:t>Gestalt principles</a:t>
            </a:r>
          </a:p>
        </p:txBody>
      </p:sp>
      <p:sp>
        <p:nvSpPr>
          <p:cNvPr id="107" name="Rounded Rectangle 40">
            <a:extLst>
              <a:ext uri="{FF2B5EF4-FFF2-40B4-BE49-F238E27FC236}">
                <a16:creationId xmlns:a16="http://schemas.microsoft.com/office/drawing/2014/main" id="{2658E423-F801-4EA6-8993-8FEC07D5060C}"/>
              </a:ext>
            </a:extLst>
          </p:cNvPr>
          <p:cNvSpPr>
            <a:spLocks/>
          </p:cNvSpPr>
          <p:nvPr/>
        </p:nvSpPr>
        <p:spPr bwMode="gray">
          <a:xfrm>
            <a:off x="5706699" y="742647"/>
            <a:ext cx="3428970" cy="1529858"/>
          </a:xfrm>
          <a:prstGeom prst="roundRect">
            <a:avLst>
              <a:gd name="adj" fmla="val 1664"/>
            </a:avLst>
          </a:prstGeom>
          <a:solidFill>
            <a:srgbClr val="747480"/>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08" name="TextBox 107">
            <a:extLst>
              <a:ext uri="{FF2B5EF4-FFF2-40B4-BE49-F238E27FC236}">
                <a16:creationId xmlns:a16="http://schemas.microsoft.com/office/drawing/2014/main" id="{572C795A-FF4D-4386-AB66-CEF45208BC3C}"/>
              </a:ext>
            </a:extLst>
          </p:cNvPr>
          <p:cNvSpPr txBox="1"/>
          <p:nvPr/>
        </p:nvSpPr>
        <p:spPr>
          <a:xfrm>
            <a:off x="5798448" y="791502"/>
            <a:ext cx="3274490" cy="352212"/>
          </a:xfrm>
          <a:prstGeom prst="rect">
            <a:avLst/>
          </a:prstGeom>
          <a:noFill/>
        </p:spPr>
        <p:txBody>
          <a:bodyPr wrap="square" rtlCol="0">
            <a:spAutoFit/>
          </a:bodyPr>
          <a:lstStyle/>
          <a:p>
            <a:pPr lvl="0">
              <a:lnSpc>
                <a:spcPct val="114000"/>
              </a:lnSpc>
              <a:defRPr/>
            </a:pPr>
            <a:r>
              <a:rPr lang="en-GB" sz="1600" b="1" dirty="0"/>
              <a:t>Similarity</a:t>
            </a:r>
            <a:endParaRPr lang="en-IN" sz="1600" b="1" dirty="0">
              <a:cs typeface="Arial" panose="020B0604020202020204" pitchFamily="34" charset="0"/>
            </a:endParaRPr>
          </a:p>
        </p:txBody>
      </p:sp>
      <p:sp>
        <p:nvSpPr>
          <p:cNvPr id="109" name="Rounded Rectangle 40">
            <a:extLst>
              <a:ext uri="{FF2B5EF4-FFF2-40B4-BE49-F238E27FC236}">
                <a16:creationId xmlns:a16="http://schemas.microsoft.com/office/drawing/2014/main" id="{A5C66CC1-4267-4AE2-B8FE-66D2EC8E184C}"/>
              </a:ext>
            </a:extLst>
          </p:cNvPr>
          <p:cNvSpPr>
            <a:spLocks/>
          </p:cNvSpPr>
          <p:nvPr/>
        </p:nvSpPr>
        <p:spPr bwMode="gray">
          <a:xfrm>
            <a:off x="9461545" y="742647"/>
            <a:ext cx="2315588" cy="1529858"/>
          </a:xfrm>
          <a:prstGeom prst="roundRect">
            <a:avLst>
              <a:gd name="adj" fmla="val 1664"/>
            </a:avLst>
          </a:prstGeom>
          <a:solidFill>
            <a:srgbClr val="747480"/>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10" name="TextBox 109">
            <a:extLst>
              <a:ext uri="{FF2B5EF4-FFF2-40B4-BE49-F238E27FC236}">
                <a16:creationId xmlns:a16="http://schemas.microsoft.com/office/drawing/2014/main" id="{BBAB6333-FD64-43CC-B65C-3C027BDD8D7B}"/>
              </a:ext>
            </a:extLst>
          </p:cNvPr>
          <p:cNvSpPr txBox="1"/>
          <p:nvPr/>
        </p:nvSpPr>
        <p:spPr>
          <a:xfrm>
            <a:off x="9476429" y="800990"/>
            <a:ext cx="3150916" cy="319703"/>
          </a:xfrm>
          <a:prstGeom prst="rect">
            <a:avLst/>
          </a:prstGeom>
          <a:noFill/>
        </p:spPr>
        <p:txBody>
          <a:bodyPr wrap="square" rtlCol="0">
            <a:spAutoFit/>
          </a:bodyPr>
          <a:lstStyle/>
          <a:p>
            <a:pPr lvl="0">
              <a:lnSpc>
                <a:spcPct val="114000"/>
              </a:lnSpc>
              <a:defRPr/>
            </a:pPr>
            <a:r>
              <a:rPr lang="en-GB" sz="1400" b="1" dirty="0"/>
              <a:t>Enclosure</a:t>
            </a:r>
            <a:endParaRPr lang="en-IN" sz="1400" b="1" dirty="0">
              <a:cs typeface="Arial" panose="020B0604020202020204" pitchFamily="34" charset="0"/>
            </a:endParaRPr>
          </a:p>
        </p:txBody>
      </p:sp>
      <p:sp>
        <p:nvSpPr>
          <p:cNvPr id="111" name="Rounded Rectangle 40">
            <a:extLst>
              <a:ext uri="{FF2B5EF4-FFF2-40B4-BE49-F238E27FC236}">
                <a16:creationId xmlns:a16="http://schemas.microsoft.com/office/drawing/2014/main" id="{89A0577E-F237-43E2-B169-BA78AF037938}"/>
              </a:ext>
            </a:extLst>
          </p:cNvPr>
          <p:cNvSpPr>
            <a:spLocks/>
          </p:cNvSpPr>
          <p:nvPr/>
        </p:nvSpPr>
        <p:spPr bwMode="gray">
          <a:xfrm>
            <a:off x="2035288" y="2695252"/>
            <a:ext cx="3428970" cy="1529858"/>
          </a:xfrm>
          <a:prstGeom prst="roundRect">
            <a:avLst>
              <a:gd name="adj" fmla="val 1664"/>
            </a:avLst>
          </a:prstGeom>
          <a:solidFill>
            <a:srgbClr val="C4C4CD"/>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12" name="TextBox 111">
            <a:extLst>
              <a:ext uri="{FF2B5EF4-FFF2-40B4-BE49-F238E27FC236}">
                <a16:creationId xmlns:a16="http://schemas.microsoft.com/office/drawing/2014/main" id="{981EB400-2095-4692-BEA0-FCE77CF31503}"/>
              </a:ext>
            </a:extLst>
          </p:cNvPr>
          <p:cNvSpPr txBox="1"/>
          <p:nvPr/>
        </p:nvSpPr>
        <p:spPr>
          <a:xfrm>
            <a:off x="2138273" y="2836558"/>
            <a:ext cx="3176603" cy="1194366"/>
          </a:xfrm>
          <a:prstGeom prst="rect">
            <a:avLst/>
          </a:prstGeom>
          <a:noFill/>
        </p:spPr>
        <p:txBody>
          <a:bodyPr wrap="square" rtlCol="0">
            <a:spAutoFit/>
          </a:bodyPr>
          <a:lstStyle/>
          <a:p>
            <a:pPr lvl="0">
              <a:lnSpc>
                <a:spcPct val="114000"/>
              </a:lnSpc>
              <a:defRPr/>
            </a:pPr>
            <a:r>
              <a:rPr lang="en-GB" sz="1600" dirty="0"/>
              <a:t>“Excellence in statistical graphics consists of complex ideas communicated with clarity, precision and efficiency”</a:t>
            </a:r>
            <a:endParaRPr lang="en-IN" sz="1600" b="1" dirty="0">
              <a:solidFill>
                <a:srgbClr val="2E2E38"/>
              </a:solidFill>
              <a:cs typeface="Arial" panose="020B0604020202020204" pitchFamily="34" charset="0"/>
            </a:endParaRPr>
          </a:p>
        </p:txBody>
      </p:sp>
      <p:sp>
        <p:nvSpPr>
          <p:cNvPr id="113" name="Title 2">
            <a:extLst>
              <a:ext uri="{FF2B5EF4-FFF2-40B4-BE49-F238E27FC236}">
                <a16:creationId xmlns:a16="http://schemas.microsoft.com/office/drawing/2014/main" id="{6756B162-D55D-4856-9F13-ABEB849486FD}"/>
              </a:ext>
            </a:extLst>
          </p:cNvPr>
          <p:cNvSpPr txBox="1">
            <a:spLocks/>
          </p:cNvSpPr>
          <p:nvPr/>
        </p:nvSpPr>
        <p:spPr>
          <a:xfrm>
            <a:off x="535695" y="2913071"/>
            <a:ext cx="1277703" cy="268348"/>
          </a:xfrm>
          <a:prstGeom prst="rect">
            <a:avLst/>
          </a:prstGeom>
        </p:spPr>
        <p:txBody>
          <a:bodyPr vert="horz" lIns="0" tIns="0" rIns="0" bIns="0" rtlCol="0" anchor="t" anchorCtr="0">
            <a:noAutofit/>
          </a:bodyPr>
          <a:lstStyle>
            <a:lvl1pPr algn="l" defTabSz="1035741" rtl="0" eaLnBrk="1" latinLnBrk="0" hangingPunct="1">
              <a:lnSpc>
                <a:spcPct val="85000"/>
              </a:lnSpc>
              <a:spcBef>
                <a:spcPct val="0"/>
              </a:spcBef>
              <a:buNone/>
              <a:defRPr sz="3000" b="0" kern="1200">
                <a:solidFill>
                  <a:schemeClr val="bg1"/>
                </a:solidFill>
                <a:latin typeface="EYInterstate Light" panose="02000506000000020004" pitchFamily="2" charset="0"/>
                <a:ea typeface="+mj-ea"/>
                <a:cs typeface="Arial" pitchFamily="34" charset="0"/>
              </a:defRPr>
            </a:lvl1pPr>
          </a:lstStyle>
          <a:p>
            <a:r>
              <a:rPr lang="en-US" sz="1600" b="1" dirty="0">
                <a:latin typeface="+mn-lt"/>
              </a:rPr>
              <a:t>Edward Tufte’s principles</a:t>
            </a:r>
          </a:p>
        </p:txBody>
      </p:sp>
      <p:sp>
        <p:nvSpPr>
          <p:cNvPr id="114" name="Rounded Rectangle 40">
            <a:extLst>
              <a:ext uri="{FF2B5EF4-FFF2-40B4-BE49-F238E27FC236}">
                <a16:creationId xmlns:a16="http://schemas.microsoft.com/office/drawing/2014/main" id="{BD11CBB9-6B21-40D8-8D94-89AFAD849236}"/>
              </a:ext>
            </a:extLst>
          </p:cNvPr>
          <p:cNvSpPr>
            <a:spLocks/>
          </p:cNvSpPr>
          <p:nvPr/>
        </p:nvSpPr>
        <p:spPr bwMode="gray">
          <a:xfrm>
            <a:off x="5706699" y="2695252"/>
            <a:ext cx="3428970" cy="1529858"/>
          </a:xfrm>
          <a:prstGeom prst="roundRect">
            <a:avLst>
              <a:gd name="adj" fmla="val 1664"/>
            </a:avLst>
          </a:prstGeom>
          <a:solidFill>
            <a:srgbClr val="C4C4CD"/>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15" name="TextBox 114">
            <a:extLst>
              <a:ext uri="{FF2B5EF4-FFF2-40B4-BE49-F238E27FC236}">
                <a16:creationId xmlns:a16="http://schemas.microsoft.com/office/drawing/2014/main" id="{23A69FDF-BF54-4634-8E94-E33A809B8632}"/>
              </a:ext>
            </a:extLst>
          </p:cNvPr>
          <p:cNvSpPr txBox="1"/>
          <p:nvPr/>
        </p:nvSpPr>
        <p:spPr>
          <a:xfrm>
            <a:off x="5715187" y="2836558"/>
            <a:ext cx="3228896" cy="1302023"/>
          </a:xfrm>
          <a:prstGeom prst="rect">
            <a:avLst/>
          </a:prstGeom>
          <a:noFill/>
        </p:spPr>
        <p:txBody>
          <a:bodyPr wrap="square" rtlCol="0">
            <a:spAutoFit/>
          </a:bodyPr>
          <a:lstStyle/>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Substance of the finding rather than methodology</a:t>
            </a:r>
          </a:p>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Avoid Distraction</a:t>
            </a:r>
          </a:p>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Present many numbers in a small space efficiently</a:t>
            </a:r>
            <a:endParaRPr lang="en-IN" sz="1400" b="1" dirty="0">
              <a:solidFill>
                <a:srgbClr val="2E2E38"/>
              </a:solidFill>
              <a:cs typeface="Arial" panose="020B0604020202020204" pitchFamily="34" charset="0"/>
            </a:endParaRPr>
          </a:p>
        </p:txBody>
      </p:sp>
      <p:sp>
        <p:nvSpPr>
          <p:cNvPr id="116" name="Rounded Rectangle 40">
            <a:extLst>
              <a:ext uri="{FF2B5EF4-FFF2-40B4-BE49-F238E27FC236}">
                <a16:creationId xmlns:a16="http://schemas.microsoft.com/office/drawing/2014/main" id="{A9BEF7C0-CF87-4D62-9240-8EA9EAE09A63}"/>
              </a:ext>
            </a:extLst>
          </p:cNvPr>
          <p:cNvSpPr>
            <a:spLocks/>
          </p:cNvSpPr>
          <p:nvPr/>
        </p:nvSpPr>
        <p:spPr bwMode="gray">
          <a:xfrm>
            <a:off x="9461545" y="2695252"/>
            <a:ext cx="2315588" cy="1529858"/>
          </a:xfrm>
          <a:prstGeom prst="roundRect">
            <a:avLst>
              <a:gd name="adj" fmla="val 1664"/>
            </a:avLst>
          </a:prstGeom>
          <a:solidFill>
            <a:srgbClr val="C4C4CD"/>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18" name="Rounded Rectangle 40">
            <a:extLst>
              <a:ext uri="{FF2B5EF4-FFF2-40B4-BE49-F238E27FC236}">
                <a16:creationId xmlns:a16="http://schemas.microsoft.com/office/drawing/2014/main" id="{2C2F47A3-E858-4C75-887F-0FC84FB665F8}"/>
              </a:ext>
            </a:extLst>
          </p:cNvPr>
          <p:cNvSpPr>
            <a:spLocks/>
          </p:cNvSpPr>
          <p:nvPr/>
        </p:nvSpPr>
        <p:spPr bwMode="gray">
          <a:xfrm>
            <a:off x="2035288" y="4566085"/>
            <a:ext cx="3428970" cy="540770"/>
          </a:xfrm>
          <a:prstGeom prst="roundRect">
            <a:avLst>
              <a:gd name="adj" fmla="val 1664"/>
            </a:avLst>
          </a:prstGeom>
          <a:solidFill>
            <a:srgbClr val="F6F6FA"/>
          </a:solidFill>
          <a:ln w="19050">
            <a:noFill/>
            <a:miter lim="800000"/>
          </a:ln>
        </p:spPr>
        <p:txBody>
          <a:bodyPr lIns="81600" tIns="81600" rIns="81600" bIns="81600">
            <a:noAutofit/>
          </a:bodyPr>
          <a:lstStyle/>
          <a:p>
            <a:pPr defTabSz="1036290">
              <a:spcAft>
                <a:spcPts val="1360"/>
              </a:spcAft>
              <a:defRPr/>
            </a:pPr>
            <a:endParaRPr lang="en-US" sz="1400" b="1" kern="0">
              <a:solidFill>
                <a:srgbClr val="000000"/>
              </a:solidFill>
            </a:endParaRPr>
          </a:p>
        </p:txBody>
      </p:sp>
      <p:sp>
        <p:nvSpPr>
          <p:cNvPr id="119" name="TextBox 118">
            <a:extLst>
              <a:ext uri="{FF2B5EF4-FFF2-40B4-BE49-F238E27FC236}">
                <a16:creationId xmlns:a16="http://schemas.microsoft.com/office/drawing/2014/main" id="{F664D536-4D8A-41C6-92D1-99D7E3D81022}"/>
              </a:ext>
            </a:extLst>
          </p:cNvPr>
          <p:cNvSpPr txBox="1"/>
          <p:nvPr/>
        </p:nvSpPr>
        <p:spPr>
          <a:xfrm>
            <a:off x="2125709" y="4667988"/>
            <a:ext cx="3316440" cy="384657"/>
          </a:xfrm>
          <a:prstGeom prst="rect">
            <a:avLst/>
          </a:prstGeom>
          <a:noFill/>
        </p:spPr>
        <p:txBody>
          <a:bodyPr wrap="square" rtlCol="0">
            <a:spAutoFit/>
          </a:bodyPr>
          <a:lstStyle/>
          <a:p>
            <a:pPr lvl="0">
              <a:lnSpc>
                <a:spcPct val="114000"/>
              </a:lnSpc>
              <a:defRPr/>
            </a:pPr>
            <a:r>
              <a:rPr lang="en-IN" b="1" dirty="0">
                <a:solidFill>
                  <a:srgbClr val="2E2E38"/>
                </a:solidFill>
                <a:cs typeface="Arial" panose="020B0604020202020204" pitchFamily="34" charset="0"/>
              </a:rPr>
              <a:t>Emphasis</a:t>
            </a:r>
          </a:p>
        </p:txBody>
      </p:sp>
      <p:sp>
        <p:nvSpPr>
          <p:cNvPr id="120" name="Title 2">
            <a:extLst>
              <a:ext uri="{FF2B5EF4-FFF2-40B4-BE49-F238E27FC236}">
                <a16:creationId xmlns:a16="http://schemas.microsoft.com/office/drawing/2014/main" id="{83AC7EDC-64B4-4022-9779-62CAE17BFB3D}"/>
              </a:ext>
            </a:extLst>
          </p:cNvPr>
          <p:cNvSpPr txBox="1">
            <a:spLocks/>
          </p:cNvSpPr>
          <p:nvPr/>
        </p:nvSpPr>
        <p:spPr>
          <a:xfrm>
            <a:off x="576317" y="4677882"/>
            <a:ext cx="1277703" cy="681237"/>
          </a:xfrm>
          <a:prstGeom prst="rect">
            <a:avLst/>
          </a:prstGeom>
        </p:spPr>
        <p:txBody>
          <a:bodyPr vert="horz" lIns="0" tIns="0" rIns="0" bIns="0" rtlCol="0" anchor="t" anchorCtr="0">
            <a:noAutofit/>
          </a:bodyPr>
          <a:lstStyle>
            <a:lvl1pPr algn="l" defTabSz="1035741" rtl="0" eaLnBrk="1" latinLnBrk="0" hangingPunct="1">
              <a:lnSpc>
                <a:spcPct val="85000"/>
              </a:lnSpc>
              <a:spcBef>
                <a:spcPct val="0"/>
              </a:spcBef>
              <a:buNone/>
              <a:defRPr sz="3000" b="0" kern="1200">
                <a:solidFill>
                  <a:schemeClr val="bg1"/>
                </a:solidFill>
                <a:latin typeface="EYInterstate Light" panose="02000506000000020004" pitchFamily="2" charset="0"/>
                <a:ea typeface="+mj-ea"/>
                <a:cs typeface="Arial" pitchFamily="34" charset="0"/>
              </a:defRPr>
            </a:lvl1pPr>
          </a:lstStyle>
          <a:p>
            <a:r>
              <a:rPr lang="en-US" sz="1600" b="1" dirty="0">
                <a:latin typeface="+mn-lt"/>
              </a:rPr>
              <a:t>Pre-attentive attributes</a:t>
            </a:r>
          </a:p>
        </p:txBody>
      </p:sp>
      <p:sp>
        <p:nvSpPr>
          <p:cNvPr id="121" name="Rounded Rectangle 40">
            <a:extLst>
              <a:ext uri="{FF2B5EF4-FFF2-40B4-BE49-F238E27FC236}">
                <a16:creationId xmlns:a16="http://schemas.microsoft.com/office/drawing/2014/main" id="{320CB7A3-A7F9-47E8-A6EE-BD07FD2D9A94}"/>
              </a:ext>
            </a:extLst>
          </p:cNvPr>
          <p:cNvSpPr>
            <a:spLocks/>
          </p:cNvSpPr>
          <p:nvPr/>
        </p:nvSpPr>
        <p:spPr bwMode="gray">
          <a:xfrm>
            <a:off x="5706699" y="4566085"/>
            <a:ext cx="3428970" cy="540770"/>
          </a:xfrm>
          <a:prstGeom prst="roundRect">
            <a:avLst>
              <a:gd name="adj" fmla="val 1664"/>
            </a:avLst>
          </a:prstGeom>
          <a:solidFill>
            <a:srgbClr val="F6F6FA"/>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22" name="TextBox 121">
            <a:extLst>
              <a:ext uri="{FF2B5EF4-FFF2-40B4-BE49-F238E27FC236}">
                <a16:creationId xmlns:a16="http://schemas.microsoft.com/office/drawing/2014/main" id="{71847F51-D3E8-489B-8FE1-FE0E5BA68DD4}"/>
              </a:ext>
            </a:extLst>
          </p:cNvPr>
          <p:cNvSpPr txBox="1"/>
          <p:nvPr/>
        </p:nvSpPr>
        <p:spPr>
          <a:xfrm>
            <a:off x="5719962" y="4579869"/>
            <a:ext cx="3396864" cy="384657"/>
          </a:xfrm>
          <a:prstGeom prst="rect">
            <a:avLst/>
          </a:prstGeom>
          <a:noFill/>
          <a:ln>
            <a:noFill/>
          </a:ln>
        </p:spPr>
        <p:txBody>
          <a:bodyPr wrap="square" rtlCol="0">
            <a:spAutoFit/>
          </a:bodyPr>
          <a:lstStyle/>
          <a:p>
            <a:pPr lvl="0">
              <a:lnSpc>
                <a:spcPct val="114000"/>
              </a:lnSpc>
              <a:defRPr/>
            </a:pPr>
            <a:r>
              <a:rPr lang="en-GB" b="1" dirty="0"/>
              <a:t>Quantity</a:t>
            </a:r>
            <a:endParaRPr lang="en-IN" b="1" dirty="0">
              <a:solidFill>
                <a:srgbClr val="2E2E38"/>
              </a:solidFill>
              <a:cs typeface="Arial" panose="020B0604020202020204" pitchFamily="34" charset="0"/>
            </a:endParaRPr>
          </a:p>
        </p:txBody>
      </p:sp>
      <p:sp>
        <p:nvSpPr>
          <p:cNvPr id="123" name="Rounded Rectangle 40">
            <a:extLst>
              <a:ext uri="{FF2B5EF4-FFF2-40B4-BE49-F238E27FC236}">
                <a16:creationId xmlns:a16="http://schemas.microsoft.com/office/drawing/2014/main" id="{EF24CF00-93D0-40DB-8E63-D627F83A14AE}"/>
              </a:ext>
            </a:extLst>
          </p:cNvPr>
          <p:cNvSpPr>
            <a:spLocks/>
          </p:cNvSpPr>
          <p:nvPr/>
        </p:nvSpPr>
        <p:spPr bwMode="gray">
          <a:xfrm>
            <a:off x="9460544" y="4566085"/>
            <a:ext cx="2316589" cy="540770"/>
          </a:xfrm>
          <a:prstGeom prst="roundRect">
            <a:avLst>
              <a:gd name="adj" fmla="val 1664"/>
            </a:avLst>
          </a:prstGeom>
          <a:solidFill>
            <a:srgbClr val="F6F6FA"/>
          </a:solidFill>
          <a:ln w="19050">
            <a:noFill/>
            <a:miter lim="800000"/>
          </a:ln>
        </p:spPr>
        <p:txBody>
          <a:bodyPr lIns="81600" tIns="81600" rIns="81600" bIns="81600">
            <a:noAutofit/>
          </a:bodyPr>
          <a:lstStyle/>
          <a:p>
            <a:pPr defTabSz="1036290">
              <a:spcAft>
                <a:spcPts val="1360"/>
              </a:spcAft>
              <a:defRPr/>
            </a:pPr>
            <a:endParaRPr lang="en-US" sz="1190" kern="0">
              <a:solidFill>
                <a:srgbClr val="000000"/>
              </a:solidFill>
              <a:latin typeface="Arial"/>
            </a:endParaRPr>
          </a:p>
        </p:txBody>
      </p:sp>
      <p:sp>
        <p:nvSpPr>
          <p:cNvPr id="124" name="TextBox 123">
            <a:extLst>
              <a:ext uri="{FF2B5EF4-FFF2-40B4-BE49-F238E27FC236}">
                <a16:creationId xmlns:a16="http://schemas.microsoft.com/office/drawing/2014/main" id="{CDD4A2F8-714B-4A5C-A3F6-5DC51BEF5F9E}"/>
              </a:ext>
            </a:extLst>
          </p:cNvPr>
          <p:cNvSpPr txBox="1"/>
          <p:nvPr/>
        </p:nvSpPr>
        <p:spPr>
          <a:xfrm>
            <a:off x="9460544" y="4662169"/>
            <a:ext cx="3303981" cy="384657"/>
          </a:xfrm>
          <a:prstGeom prst="rect">
            <a:avLst/>
          </a:prstGeom>
          <a:noFill/>
        </p:spPr>
        <p:txBody>
          <a:bodyPr wrap="square" rtlCol="0">
            <a:spAutoFit/>
          </a:bodyPr>
          <a:lstStyle/>
          <a:p>
            <a:pPr lvl="0">
              <a:lnSpc>
                <a:spcPct val="114000"/>
              </a:lnSpc>
              <a:defRPr/>
            </a:pPr>
            <a:r>
              <a:rPr lang="en-GB" b="1" dirty="0" err="1"/>
              <a:t>Color</a:t>
            </a:r>
            <a:endParaRPr lang="en-IN" sz="1600" b="1" dirty="0">
              <a:solidFill>
                <a:schemeClr val="bg1"/>
              </a:solidFill>
              <a:cs typeface="Arial" panose="020B0604020202020204" pitchFamily="34" charset="0"/>
            </a:endParaRPr>
          </a:p>
        </p:txBody>
      </p:sp>
      <p:grpSp>
        <p:nvGrpSpPr>
          <p:cNvPr id="125" name="Group 124">
            <a:extLst>
              <a:ext uri="{FF2B5EF4-FFF2-40B4-BE49-F238E27FC236}">
                <a16:creationId xmlns:a16="http://schemas.microsoft.com/office/drawing/2014/main" id="{8622E11C-0149-4EBE-93A9-AACEBCFF8C08}"/>
              </a:ext>
            </a:extLst>
          </p:cNvPr>
          <p:cNvGrpSpPr/>
          <p:nvPr/>
        </p:nvGrpSpPr>
        <p:grpSpPr>
          <a:xfrm>
            <a:off x="500964" y="2501066"/>
            <a:ext cx="12234370" cy="1898650"/>
            <a:chOff x="857250" y="3009900"/>
            <a:chExt cx="12245965" cy="1898650"/>
          </a:xfrm>
        </p:grpSpPr>
        <p:cxnSp>
          <p:nvCxnSpPr>
            <p:cNvPr id="126" name="Straight Connector 125">
              <a:extLst>
                <a:ext uri="{FF2B5EF4-FFF2-40B4-BE49-F238E27FC236}">
                  <a16:creationId xmlns:a16="http://schemas.microsoft.com/office/drawing/2014/main" id="{8015E76E-21E4-4E0D-8D5E-CBD365F02C7D}"/>
                </a:ext>
              </a:extLst>
            </p:cNvPr>
            <p:cNvCxnSpPr>
              <a:cxnSpLocks/>
            </p:cNvCxnSpPr>
            <p:nvPr/>
          </p:nvCxnSpPr>
          <p:spPr>
            <a:xfrm>
              <a:off x="857250" y="3009900"/>
              <a:ext cx="12245965" cy="0"/>
            </a:xfrm>
            <a:prstGeom prst="line">
              <a:avLst/>
            </a:prstGeom>
            <a:ln w="19050">
              <a:solidFill>
                <a:srgbClr val="FFE6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5B4A8B2-9878-4FEE-A4CA-0F82C69C2EC8}"/>
                </a:ext>
              </a:extLst>
            </p:cNvPr>
            <p:cNvCxnSpPr>
              <a:cxnSpLocks/>
            </p:cNvCxnSpPr>
            <p:nvPr/>
          </p:nvCxnSpPr>
          <p:spPr>
            <a:xfrm>
              <a:off x="857250" y="4908550"/>
              <a:ext cx="12245965" cy="0"/>
            </a:xfrm>
            <a:prstGeom prst="line">
              <a:avLst/>
            </a:prstGeom>
            <a:ln w="19050">
              <a:solidFill>
                <a:srgbClr val="FFE600"/>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2A597DFB-7C61-44E0-853A-7C10AFBF46BF}"/>
              </a:ext>
            </a:extLst>
          </p:cNvPr>
          <p:cNvPicPr>
            <a:picLocks noChangeAspect="1"/>
          </p:cNvPicPr>
          <p:nvPr/>
        </p:nvPicPr>
        <p:blipFill>
          <a:blip r:embed="rId3"/>
          <a:stretch>
            <a:fillRect/>
          </a:stretch>
        </p:blipFill>
        <p:spPr>
          <a:xfrm>
            <a:off x="9611634" y="1137273"/>
            <a:ext cx="950850" cy="900000"/>
          </a:xfrm>
          <a:prstGeom prst="rect">
            <a:avLst/>
          </a:prstGeom>
        </p:spPr>
      </p:pic>
      <p:pic>
        <p:nvPicPr>
          <p:cNvPr id="206" name="Picture 205">
            <a:extLst>
              <a:ext uri="{FF2B5EF4-FFF2-40B4-BE49-F238E27FC236}">
                <a16:creationId xmlns:a16="http://schemas.microsoft.com/office/drawing/2014/main" id="{348E0C45-ED1A-49EA-9CCB-B670D4834CFA}"/>
              </a:ext>
            </a:extLst>
          </p:cNvPr>
          <p:cNvPicPr>
            <a:picLocks noChangeAspect="1"/>
          </p:cNvPicPr>
          <p:nvPr/>
        </p:nvPicPr>
        <p:blipFill>
          <a:blip r:embed="rId4"/>
          <a:stretch>
            <a:fillRect/>
          </a:stretch>
        </p:blipFill>
        <p:spPr>
          <a:xfrm>
            <a:off x="5883609" y="1137273"/>
            <a:ext cx="910850" cy="900000"/>
          </a:xfrm>
          <a:prstGeom prst="rect">
            <a:avLst/>
          </a:prstGeom>
        </p:spPr>
      </p:pic>
      <p:pic>
        <p:nvPicPr>
          <p:cNvPr id="208" name="Picture 207">
            <a:extLst>
              <a:ext uri="{FF2B5EF4-FFF2-40B4-BE49-F238E27FC236}">
                <a16:creationId xmlns:a16="http://schemas.microsoft.com/office/drawing/2014/main" id="{EF29CB93-B376-4540-ADED-B28B947AE77A}"/>
              </a:ext>
            </a:extLst>
          </p:cNvPr>
          <p:cNvPicPr>
            <a:picLocks noChangeAspect="1"/>
          </p:cNvPicPr>
          <p:nvPr/>
        </p:nvPicPr>
        <p:blipFill>
          <a:blip r:embed="rId5"/>
          <a:stretch>
            <a:fillRect/>
          </a:stretch>
        </p:blipFill>
        <p:spPr>
          <a:xfrm>
            <a:off x="2250533" y="1137273"/>
            <a:ext cx="875000" cy="900000"/>
          </a:xfrm>
          <a:prstGeom prst="rect">
            <a:avLst/>
          </a:prstGeom>
        </p:spPr>
      </p:pic>
      <p:sp>
        <p:nvSpPr>
          <p:cNvPr id="210" name="TextBox 209">
            <a:extLst>
              <a:ext uri="{FF2B5EF4-FFF2-40B4-BE49-F238E27FC236}">
                <a16:creationId xmlns:a16="http://schemas.microsoft.com/office/drawing/2014/main" id="{4BF905D5-048B-4864-BF64-90CC2B262294}"/>
              </a:ext>
            </a:extLst>
          </p:cNvPr>
          <p:cNvSpPr txBox="1"/>
          <p:nvPr/>
        </p:nvSpPr>
        <p:spPr>
          <a:xfrm>
            <a:off x="9535629" y="2813359"/>
            <a:ext cx="2241504" cy="1302023"/>
          </a:xfrm>
          <a:prstGeom prst="rect">
            <a:avLst/>
          </a:prstGeom>
          <a:noFill/>
        </p:spPr>
        <p:txBody>
          <a:bodyPr wrap="square" rtlCol="0">
            <a:spAutoFit/>
          </a:bodyPr>
          <a:lstStyle/>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Compare</a:t>
            </a:r>
          </a:p>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Data At Several Levels</a:t>
            </a:r>
          </a:p>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Clear Purpose</a:t>
            </a:r>
          </a:p>
          <a:p>
            <a:pPr marL="285750" lvl="0" indent="-285750">
              <a:lnSpc>
                <a:spcPct val="114000"/>
              </a:lnSpc>
              <a:buFont typeface="Wingdings" panose="05000000000000000000" pitchFamily="2" charset="2"/>
              <a:buChar char="§"/>
              <a:defRPr/>
            </a:pPr>
            <a:r>
              <a:rPr lang="en-GB" sz="1400" b="1" dirty="0">
                <a:solidFill>
                  <a:srgbClr val="2E2E38"/>
                </a:solidFill>
                <a:cs typeface="Arial" panose="020B0604020202020204" pitchFamily="34" charset="0"/>
              </a:rPr>
              <a:t>Understand the Data</a:t>
            </a:r>
            <a:endParaRPr lang="en-IN" sz="1400" b="1" dirty="0">
              <a:solidFill>
                <a:srgbClr val="2E2E38"/>
              </a:solidFill>
              <a:cs typeface="Arial" panose="020B0604020202020204" pitchFamily="34" charset="0"/>
            </a:endParaRPr>
          </a:p>
        </p:txBody>
      </p:sp>
    </p:spTree>
    <p:extLst>
      <p:ext uri="{BB962C8B-B14F-4D97-AF65-F5344CB8AC3E}">
        <p14:creationId xmlns:p14="http://schemas.microsoft.com/office/powerpoint/2010/main" val="1175793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B8DEA-CB9E-4F13-9DEB-E0EE5756DDE9}"/>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9BD982-0663-4FE1-BDBD-A6CDF43BA15D}"/>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b="16170"/>
          <a:stretch/>
        </p:blipFill>
        <p:spPr>
          <a:xfrm>
            <a:off x="-108857" y="0"/>
            <a:ext cx="12198350" cy="6858000"/>
          </a:xfrm>
          <a:prstGeom prst="rect">
            <a:avLst/>
          </a:prstGeom>
        </p:spPr>
      </p:pic>
      <p:sp>
        <p:nvSpPr>
          <p:cNvPr id="10" name="Rectangle 9">
            <a:extLst>
              <a:ext uri="{FF2B5EF4-FFF2-40B4-BE49-F238E27FC236}">
                <a16:creationId xmlns:a16="http://schemas.microsoft.com/office/drawing/2014/main" id="{593DB116-8859-41D6-81A4-8101BFBE2065}"/>
              </a:ext>
            </a:extLst>
          </p:cNvPr>
          <p:cNvSpPr/>
          <p:nvPr/>
        </p:nvSpPr>
        <p:spPr>
          <a:xfrm>
            <a:off x="-97706" y="-3"/>
            <a:ext cx="12195177" cy="6858000"/>
          </a:xfrm>
          <a:prstGeom prst="rect">
            <a:avLst/>
          </a:prstGeom>
          <a:solidFill>
            <a:srgbClr val="000000">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200" b="1" dirty="0">
              <a:solidFill>
                <a:schemeClr val="tx1"/>
              </a:solidFill>
            </a:endParaRPr>
          </a:p>
        </p:txBody>
      </p:sp>
      <p:grpSp>
        <p:nvGrpSpPr>
          <p:cNvPr id="11" name="Group 10">
            <a:extLst>
              <a:ext uri="{FF2B5EF4-FFF2-40B4-BE49-F238E27FC236}">
                <a16:creationId xmlns:a16="http://schemas.microsoft.com/office/drawing/2014/main" id="{29C6DEFA-0E4B-47D7-BA3A-2104430615AB}"/>
              </a:ext>
            </a:extLst>
          </p:cNvPr>
          <p:cNvGrpSpPr/>
          <p:nvPr/>
        </p:nvGrpSpPr>
        <p:grpSpPr>
          <a:xfrm>
            <a:off x="-7978" y="2797176"/>
            <a:ext cx="5952098" cy="1455843"/>
            <a:chOff x="3173" y="2797176"/>
            <a:chExt cx="4482056" cy="1455843"/>
          </a:xfrm>
        </p:grpSpPr>
        <p:sp>
          <p:nvSpPr>
            <p:cNvPr id="12" name="object 5">
              <a:extLst>
                <a:ext uri="{FF2B5EF4-FFF2-40B4-BE49-F238E27FC236}">
                  <a16:creationId xmlns:a16="http://schemas.microsoft.com/office/drawing/2014/main" id="{245319BE-674B-4203-8839-3E9E42F240D4}"/>
                </a:ext>
              </a:extLst>
            </p:cNvPr>
            <p:cNvSpPr txBox="1">
              <a:spLocks/>
            </p:cNvSpPr>
            <p:nvPr>
              <p:custDataLst>
                <p:tags r:id="rId1"/>
              </p:custDataLst>
            </p:nvPr>
          </p:nvSpPr>
          <p:spPr>
            <a:xfrm>
              <a:off x="250355" y="3945242"/>
              <a:ext cx="423487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Data Driven Decision Making</a:t>
              </a:r>
            </a:p>
          </p:txBody>
        </p:sp>
        <p:sp>
          <p:nvSpPr>
            <p:cNvPr id="13" name="TextBox 12">
              <a:extLst>
                <a:ext uri="{FF2B5EF4-FFF2-40B4-BE49-F238E27FC236}">
                  <a16:creationId xmlns:a16="http://schemas.microsoft.com/office/drawing/2014/main" id="{4E611A4F-80D9-4303-8C67-9AA1D42A0EAE}"/>
                </a:ext>
              </a:extLst>
            </p:cNvPr>
            <p:cNvSpPr txBox="1"/>
            <p:nvPr>
              <p:custDataLst>
                <p:tags r:id="rId2"/>
              </p:custDataLst>
            </p:nvPr>
          </p:nvSpPr>
          <p:spPr>
            <a:xfrm>
              <a:off x="250355" y="3037301"/>
              <a:ext cx="4083617" cy="907941"/>
            </a:xfrm>
            <a:prstGeom prst="rect">
              <a:avLst/>
            </a:prstGeom>
            <a:noFill/>
          </p:spPr>
          <p:txBody>
            <a:bodyPr wrap="square" lIns="0" tIns="0" rIns="0" rtlCol="0">
              <a:spAutoFit/>
            </a:bodyPr>
            <a:lstStyle/>
            <a:p>
              <a:pPr marL="20955"/>
              <a:r>
                <a:rPr lang="en-GB" sz="2800" b="1" spc="-25" dirty="0">
                  <a:solidFill>
                    <a:srgbClr val="FFFFFF"/>
                  </a:solidFill>
                  <a:latin typeface="EYInterstate" panose="02000503020000020004" pitchFamily="2" charset="0"/>
                  <a:cs typeface="EYInterstate"/>
                </a:rPr>
                <a:t>GOOD AND BAD VISUALIZATION </a:t>
              </a:r>
            </a:p>
          </p:txBody>
        </p:sp>
        <p:sp>
          <p:nvSpPr>
            <p:cNvPr id="14" name="Rectangle 13">
              <a:extLst>
                <a:ext uri="{FF2B5EF4-FFF2-40B4-BE49-F238E27FC236}">
                  <a16:creationId xmlns:a16="http://schemas.microsoft.com/office/drawing/2014/main" id="{8E1C6F43-A67C-4061-83D8-BD3C13F4E8BF}"/>
                </a:ext>
              </a:extLst>
            </p:cNvPr>
            <p:cNvSpPr/>
            <p:nvPr/>
          </p:nvSpPr>
          <p:spPr>
            <a:xfrm>
              <a:off x="3173" y="2797176"/>
              <a:ext cx="4454525" cy="115583"/>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1400">
                <a:solidFill>
                  <a:srgbClr val="FFFFFF"/>
                </a:solidFill>
                <a:latin typeface="EYInterstate Light"/>
              </a:endParaRPr>
            </a:p>
          </p:txBody>
        </p:sp>
      </p:grpSp>
    </p:spTree>
    <p:extLst>
      <p:ext uri="{BB962C8B-B14F-4D97-AF65-F5344CB8AC3E}">
        <p14:creationId xmlns:p14="http://schemas.microsoft.com/office/powerpoint/2010/main" val="236585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663066"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smtClean="0"/>
              <a:pPr/>
              <a:t>8</a:t>
            </a:fld>
            <a:endParaRPr dirty="0"/>
          </a:p>
        </p:txBody>
      </p:sp>
      <p:sp>
        <p:nvSpPr>
          <p:cNvPr id="6" name="Rectangle 169">
            <a:extLst>
              <a:ext uri="{FF2B5EF4-FFF2-40B4-BE49-F238E27FC236}">
                <a16:creationId xmlns:a16="http://schemas.microsoft.com/office/drawing/2014/main" id="{AA47DED8-DC6E-45AC-93C3-BDA268175644}"/>
              </a:ext>
            </a:extLst>
          </p:cNvPr>
          <p:cNvSpPr/>
          <p:nvPr/>
        </p:nvSpPr>
        <p:spPr>
          <a:xfrm>
            <a:off x="609600" y="176382"/>
            <a:ext cx="4546950" cy="369332"/>
          </a:xfrm>
          <a:prstGeom prst="rect">
            <a:avLst/>
          </a:prstGeom>
        </p:spPr>
        <p:txBody>
          <a:bodyPr wrap="none" lIns="0" tIns="0" rIns="0" bIns="0">
            <a:spAutoFit/>
          </a:bodyPr>
          <a:lstStyle/>
          <a:p>
            <a:pPr marL="0"/>
            <a:r>
              <a:rPr lang="en-US" sz="2400" b="0" i="0" spc="0" baseline="0" dirty="0">
                <a:solidFill>
                  <a:srgbClr val="FFFFFF"/>
                </a:solidFill>
                <a:latin typeface="EYInterstate-Light"/>
              </a:rPr>
              <a:t>The Don’ts in Data Visualization</a:t>
            </a:r>
          </a:p>
        </p:txBody>
      </p:sp>
      <p:grpSp>
        <p:nvGrpSpPr>
          <p:cNvPr id="2" name="Group 1">
            <a:extLst>
              <a:ext uri="{FF2B5EF4-FFF2-40B4-BE49-F238E27FC236}">
                <a16:creationId xmlns:a16="http://schemas.microsoft.com/office/drawing/2014/main" id="{9DCD0AB5-CC51-49AE-BA2B-85A115EF27FE}"/>
              </a:ext>
            </a:extLst>
          </p:cNvPr>
          <p:cNvGrpSpPr/>
          <p:nvPr/>
        </p:nvGrpSpPr>
        <p:grpSpPr>
          <a:xfrm>
            <a:off x="584550" y="701390"/>
            <a:ext cx="5656515" cy="5949854"/>
            <a:chOff x="584550" y="701390"/>
            <a:chExt cx="5656515" cy="5949854"/>
          </a:xfrm>
        </p:grpSpPr>
        <p:graphicFrame>
          <p:nvGraphicFramePr>
            <p:cNvPr id="11" name="Chart 10">
              <a:extLst>
                <a:ext uri="{FF2B5EF4-FFF2-40B4-BE49-F238E27FC236}">
                  <a16:creationId xmlns:a16="http://schemas.microsoft.com/office/drawing/2014/main" id="{A3868F8E-E467-4CD6-A37D-AC5494126BBA}"/>
                </a:ext>
              </a:extLst>
            </p:cNvPr>
            <p:cNvGraphicFramePr>
              <a:graphicFrameLocks/>
            </p:cNvGraphicFramePr>
            <p:nvPr>
              <p:extLst>
                <p:ext uri="{D42A27DB-BD31-4B8C-83A1-F6EECF244321}">
                  <p14:modId xmlns:p14="http://schemas.microsoft.com/office/powerpoint/2010/main" val="3037833574"/>
                </p:ext>
              </p:extLst>
            </p:nvPr>
          </p:nvGraphicFramePr>
          <p:xfrm>
            <a:off x="584550" y="390804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E481FE12-8B41-405D-AAD7-2791D5F120CF}"/>
                </a:ext>
              </a:extLst>
            </p:cNvPr>
            <p:cNvGraphicFramePr>
              <a:graphicFrameLocks/>
            </p:cNvGraphicFramePr>
            <p:nvPr>
              <p:extLst>
                <p:ext uri="{D42A27DB-BD31-4B8C-83A1-F6EECF244321}">
                  <p14:modId xmlns:p14="http://schemas.microsoft.com/office/powerpoint/2010/main" val="3795471272"/>
                </p:ext>
              </p:extLst>
            </p:nvPr>
          </p:nvGraphicFramePr>
          <p:xfrm>
            <a:off x="784635" y="1164844"/>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4" name="object 5">
              <a:extLst>
                <a:ext uri="{FF2B5EF4-FFF2-40B4-BE49-F238E27FC236}">
                  <a16:creationId xmlns:a16="http://schemas.microsoft.com/office/drawing/2014/main" id="{98928555-0374-4C77-8C95-5C09D7D06723}"/>
                </a:ext>
              </a:extLst>
            </p:cNvPr>
            <p:cNvSpPr txBox="1">
              <a:spLocks/>
            </p:cNvSpPr>
            <p:nvPr>
              <p:custDataLst>
                <p:tags r:id="rId2"/>
              </p:custDataLst>
            </p:nvPr>
          </p:nvSpPr>
          <p:spPr>
            <a:xfrm>
              <a:off x="617221"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Truncating</a:t>
              </a:r>
              <a:r>
                <a:rPr lang="fr-CA" sz="2000" spc="5" dirty="0">
                  <a:solidFill>
                    <a:srgbClr val="FFE600"/>
                  </a:solidFill>
                  <a:cs typeface="EYInterstate-Light"/>
                </a:rPr>
                <a:t> Axes</a:t>
              </a:r>
            </a:p>
          </p:txBody>
        </p:sp>
      </p:grpSp>
      <p:grpSp>
        <p:nvGrpSpPr>
          <p:cNvPr id="3" name="Group 2">
            <a:extLst>
              <a:ext uri="{FF2B5EF4-FFF2-40B4-BE49-F238E27FC236}">
                <a16:creationId xmlns:a16="http://schemas.microsoft.com/office/drawing/2014/main" id="{D848DACC-7822-4B64-9391-1495E3D63879}"/>
              </a:ext>
            </a:extLst>
          </p:cNvPr>
          <p:cNvGrpSpPr/>
          <p:nvPr/>
        </p:nvGrpSpPr>
        <p:grpSpPr>
          <a:xfrm>
            <a:off x="6676490" y="701390"/>
            <a:ext cx="5623844" cy="5859854"/>
            <a:chOff x="6676490" y="701390"/>
            <a:chExt cx="5623844" cy="5859854"/>
          </a:xfrm>
        </p:grpSpPr>
        <p:graphicFrame>
          <p:nvGraphicFramePr>
            <p:cNvPr id="15" name="Chart 14">
              <a:extLst>
                <a:ext uri="{FF2B5EF4-FFF2-40B4-BE49-F238E27FC236}">
                  <a16:creationId xmlns:a16="http://schemas.microsoft.com/office/drawing/2014/main" id="{50C796E4-DE14-4410-B74A-ED789AC4427F}"/>
                </a:ext>
              </a:extLst>
            </p:cNvPr>
            <p:cNvGraphicFramePr>
              <a:graphicFrameLocks/>
            </p:cNvGraphicFramePr>
            <p:nvPr>
              <p:extLst>
                <p:ext uri="{D42A27DB-BD31-4B8C-83A1-F6EECF244321}">
                  <p14:modId xmlns:p14="http://schemas.microsoft.com/office/powerpoint/2010/main" val="3198203034"/>
                </p:ext>
              </p:extLst>
            </p:nvPr>
          </p:nvGraphicFramePr>
          <p:xfrm>
            <a:off x="6676490" y="3818044"/>
            <a:ext cx="457200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Chart 16">
              <a:extLst>
                <a:ext uri="{FF2B5EF4-FFF2-40B4-BE49-F238E27FC236}">
                  <a16:creationId xmlns:a16="http://schemas.microsoft.com/office/drawing/2014/main" id="{41DAC60E-03A0-4B77-AD4D-56696555EE71}"/>
                </a:ext>
              </a:extLst>
            </p:cNvPr>
            <p:cNvGraphicFramePr>
              <a:graphicFrameLocks/>
            </p:cNvGraphicFramePr>
            <p:nvPr>
              <p:extLst>
                <p:ext uri="{D42A27DB-BD31-4B8C-83A1-F6EECF244321}">
                  <p14:modId xmlns:p14="http://schemas.microsoft.com/office/powerpoint/2010/main" val="646029906"/>
                </p:ext>
              </p:extLst>
            </p:nvPr>
          </p:nvGraphicFramePr>
          <p:xfrm>
            <a:off x="6676490" y="1074844"/>
            <a:ext cx="4572000"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18" name="object 5">
              <a:extLst>
                <a:ext uri="{FF2B5EF4-FFF2-40B4-BE49-F238E27FC236}">
                  <a16:creationId xmlns:a16="http://schemas.microsoft.com/office/drawing/2014/main" id="{601DDF18-CCA2-4921-8C8C-F2E331B83E2B}"/>
                </a:ext>
              </a:extLst>
            </p:cNvPr>
            <p:cNvSpPr txBox="1">
              <a:spLocks/>
            </p:cNvSpPr>
            <p:nvPr>
              <p:custDataLst>
                <p:tags r:id="rId1"/>
              </p:custDataLst>
            </p:nvPr>
          </p:nvSpPr>
          <p:spPr>
            <a:xfrm>
              <a:off x="6676490"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err="1">
                  <a:solidFill>
                    <a:srgbClr val="FFE600"/>
                  </a:solidFill>
                  <a:cs typeface="EYInterstate-Light"/>
                </a:rPr>
                <a:t>Synchronized</a:t>
              </a:r>
              <a:r>
                <a:rPr lang="fr-CA" sz="2000" spc="5" dirty="0">
                  <a:solidFill>
                    <a:srgbClr val="FFE600"/>
                  </a:solidFill>
                  <a:cs typeface="EYInterstate-Light"/>
                </a:rPr>
                <a:t> Axes</a:t>
              </a:r>
            </a:p>
          </p:txBody>
        </p:sp>
      </p:grpSp>
    </p:spTree>
    <p:extLst>
      <p:ext uri="{BB962C8B-B14F-4D97-AF65-F5344CB8AC3E}">
        <p14:creationId xmlns:p14="http://schemas.microsoft.com/office/powerpoint/2010/main" val="125653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6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C7E317B-B527-4BDC-AFC8-B882717044A8}"/>
              </a:ext>
            </a:extLst>
          </p:cNvPr>
          <p:cNvSpPr txBox="1">
            <a:spLocks/>
          </p:cNvSpPr>
          <p:nvPr/>
        </p:nvSpPr>
        <p:spPr>
          <a:xfrm>
            <a:off x="617221" y="6471244"/>
            <a:ext cx="1361704" cy="2103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Page </a:t>
            </a:r>
            <a:fld id="{F1BC30E3-FFE5-4B91-AA19-87A149EBB9EE}" type="slidenum">
              <a:rPr smtClean="0">
                <a:solidFill>
                  <a:schemeClr val="bg1"/>
                </a:solidFill>
              </a:rPr>
              <a:pPr/>
              <a:t>9</a:t>
            </a:fld>
            <a:endParaRPr dirty="0">
              <a:solidFill>
                <a:schemeClr val="bg1"/>
              </a:solidFill>
            </a:endParaRPr>
          </a:p>
        </p:txBody>
      </p:sp>
      <p:sp>
        <p:nvSpPr>
          <p:cNvPr id="6" name="Rectangle 169">
            <a:extLst>
              <a:ext uri="{FF2B5EF4-FFF2-40B4-BE49-F238E27FC236}">
                <a16:creationId xmlns:a16="http://schemas.microsoft.com/office/drawing/2014/main" id="{AA47DED8-DC6E-45AC-93C3-BDA268175644}"/>
              </a:ext>
            </a:extLst>
          </p:cNvPr>
          <p:cNvSpPr/>
          <p:nvPr/>
        </p:nvSpPr>
        <p:spPr>
          <a:xfrm>
            <a:off x="609600" y="176382"/>
            <a:ext cx="4546950" cy="369332"/>
          </a:xfrm>
          <a:prstGeom prst="rect">
            <a:avLst/>
          </a:prstGeom>
        </p:spPr>
        <p:txBody>
          <a:bodyPr wrap="none" lIns="0" tIns="0" rIns="0" bIns="0">
            <a:spAutoFit/>
          </a:bodyPr>
          <a:lstStyle/>
          <a:p>
            <a:pPr marL="0"/>
            <a:r>
              <a:rPr lang="en-US" sz="2400" b="0" i="0" spc="0" baseline="0" dirty="0">
                <a:solidFill>
                  <a:srgbClr val="FFFFFF"/>
                </a:solidFill>
                <a:latin typeface="EYInterstate-Light"/>
              </a:rPr>
              <a:t>The Don’ts in Data Visualization</a:t>
            </a:r>
          </a:p>
        </p:txBody>
      </p:sp>
      <p:grpSp>
        <p:nvGrpSpPr>
          <p:cNvPr id="10" name="Group 9">
            <a:extLst>
              <a:ext uri="{FF2B5EF4-FFF2-40B4-BE49-F238E27FC236}">
                <a16:creationId xmlns:a16="http://schemas.microsoft.com/office/drawing/2014/main" id="{8E0DD3B6-73E6-49BE-9C30-A9C86490075F}"/>
              </a:ext>
            </a:extLst>
          </p:cNvPr>
          <p:cNvGrpSpPr/>
          <p:nvPr/>
        </p:nvGrpSpPr>
        <p:grpSpPr>
          <a:xfrm>
            <a:off x="617221" y="701390"/>
            <a:ext cx="5623844" cy="4698457"/>
            <a:chOff x="617221" y="701390"/>
            <a:chExt cx="5623844" cy="4698457"/>
          </a:xfrm>
        </p:grpSpPr>
        <p:sp>
          <p:nvSpPr>
            <p:cNvPr id="14" name="object 5">
              <a:extLst>
                <a:ext uri="{FF2B5EF4-FFF2-40B4-BE49-F238E27FC236}">
                  <a16:creationId xmlns:a16="http://schemas.microsoft.com/office/drawing/2014/main" id="{98928555-0374-4C77-8C95-5C09D7D06723}"/>
                </a:ext>
              </a:extLst>
            </p:cNvPr>
            <p:cNvSpPr txBox="1">
              <a:spLocks/>
            </p:cNvSpPr>
            <p:nvPr>
              <p:custDataLst>
                <p:tags r:id="rId2"/>
              </p:custDataLst>
            </p:nvPr>
          </p:nvSpPr>
          <p:spPr>
            <a:xfrm>
              <a:off x="617221"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Color Overload</a:t>
              </a:r>
            </a:p>
          </p:txBody>
        </p:sp>
        <p:pic>
          <p:nvPicPr>
            <p:cNvPr id="4" name="Picture 3">
              <a:extLst>
                <a:ext uri="{FF2B5EF4-FFF2-40B4-BE49-F238E27FC236}">
                  <a16:creationId xmlns:a16="http://schemas.microsoft.com/office/drawing/2014/main" id="{247140FC-C729-4785-8BAC-F0C1D2480099}"/>
                </a:ext>
              </a:extLst>
            </p:cNvPr>
            <p:cNvPicPr>
              <a:picLocks noChangeAspect="1"/>
            </p:cNvPicPr>
            <p:nvPr/>
          </p:nvPicPr>
          <p:blipFill rotWithShape="1">
            <a:blip r:embed="rId5"/>
            <a:srcRect r="8465"/>
            <a:stretch/>
          </p:blipFill>
          <p:spPr>
            <a:xfrm>
              <a:off x="617221" y="1153657"/>
              <a:ext cx="5300979" cy="4246190"/>
            </a:xfrm>
            <a:prstGeom prst="rect">
              <a:avLst/>
            </a:prstGeom>
          </p:spPr>
        </p:pic>
      </p:grpSp>
      <p:grpSp>
        <p:nvGrpSpPr>
          <p:cNvPr id="11" name="Group 10">
            <a:extLst>
              <a:ext uri="{FF2B5EF4-FFF2-40B4-BE49-F238E27FC236}">
                <a16:creationId xmlns:a16="http://schemas.microsoft.com/office/drawing/2014/main" id="{50FFE069-35EC-46C7-B68C-9EB25258DA80}"/>
              </a:ext>
            </a:extLst>
          </p:cNvPr>
          <p:cNvGrpSpPr/>
          <p:nvPr/>
        </p:nvGrpSpPr>
        <p:grpSpPr>
          <a:xfrm>
            <a:off x="6676490" y="701390"/>
            <a:ext cx="5623844" cy="2812947"/>
            <a:chOff x="6676490" y="701390"/>
            <a:chExt cx="5623844" cy="2812947"/>
          </a:xfrm>
        </p:grpSpPr>
        <p:sp>
          <p:nvSpPr>
            <p:cNvPr id="18" name="object 5">
              <a:extLst>
                <a:ext uri="{FF2B5EF4-FFF2-40B4-BE49-F238E27FC236}">
                  <a16:creationId xmlns:a16="http://schemas.microsoft.com/office/drawing/2014/main" id="{601DDF18-CCA2-4921-8C8C-F2E331B83E2B}"/>
                </a:ext>
              </a:extLst>
            </p:cNvPr>
            <p:cNvSpPr txBox="1">
              <a:spLocks/>
            </p:cNvSpPr>
            <p:nvPr>
              <p:custDataLst>
                <p:tags r:id="rId1"/>
              </p:custDataLst>
            </p:nvPr>
          </p:nvSpPr>
          <p:spPr>
            <a:xfrm>
              <a:off x="6676490" y="701390"/>
              <a:ext cx="5623844" cy="307777"/>
            </a:xfrm>
            <a:prstGeom prst="rect">
              <a:avLst/>
            </a:prstGeom>
          </p:spPr>
          <p:txBody>
            <a:bodyPr vert="horz" wrap="square" lIns="0" tIns="0" rIns="0" bIns="0" rtlCol="0">
              <a:spAutoFit/>
            </a:bodyPr>
            <a:lst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marL="12700" marR="5080">
                <a:lnSpc>
                  <a:spcPct val="100000"/>
                </a:lnSpc>
              </a:pPr>
              <a:r>
                <a:rPr lang="fr-CA" sz="2000" spc="5" dirty="0">
                  <a:solidFill>
                    <a:srgbClr val="FFE600"/>
                  </a:solidFill>
                  <a:cs typeface="EYInterstate-Light"/>
                </a:rPr>
                <a:t>Wrong Coloring</a:t>
              </a:r>
            </a:p>
          </p:txBody>
        </p:sp>
        <p:pic>
          <p:nvPicPr>
            <p:cNvPr id="8" name="Picture 7">
              <a:extLst>
                <a:ext uri="{FF2B5EF4-FFF2-40B4-BE49-F238E27FC236}">
                  <a16:creationId xmlns:a16="http://schemas.microsoft.com/office/drawing/2014/main" id="{026383F8-8B5C-4D33-9611-21FFACC516C4}"/>
                </a:ext>
              </a:extLst>
            </p:cNvPr>
            <p:cNvPicPr>
              <a:picLocks noChangeAspect="1"/>
            </p:cNvPicPr>
            <p:nvPr/>
          </p:nvPicPr>
          <p:blipFill>
            <a:blip r:embed="rId6"/>
            <a:stretch>
              <a:fillRect/>
            </a:stretch>
          </p:blipFill>
          <p:spPr>
            <a:xfrm>
              <a:off x="6676490" y="1153657"/>
              <a:ext cx="3048000" cy="2360680"/>
            </a:xfrm>
            <a:prstGeom prst="rect">
              <a:avLst/>
            </a:prstGeom>
          </p:spPr>
        </p:pic>
      </p:grpSp>
      <p:grpSp>
        <p:nvGrpSpPr>
          <p:cNvPr id="17" name="Group 16">
            <a:extLst>
              <a:ext uri="{FF2B5EF4-FFF2-40B4-BE49-F238E27FC236}">
                <a16:creationId xmlns:a16="http://schemas.microsoft.com/office/drawing/2014/main" id="{EB26CBCA-F2AC-4128-B589-E912AE6582A8}"/>
              </a:ext>
            </a:extLst>
          </p:cNvPr>
          <p:cNvGrpSpPr/>
          <p:nvPr/>
        </p:nvGrpSpPr>
        <p:grpSpPr>
          <a:xfrm>
            <a:off x="6676490" y="3904343"/>
            <a:ext cx="4731251" cy="1800000"/>
            <a:chOff x="6676490" y="3904343"/>
            <a:chExt cx="4731251" cy="1800000"/>
          </a:xfrm>
        </p:grpSpPr>
        <p:pic>
          <p:nvPicPr>
            <p:cNvPr id="13" name="Picture 12">
              <a:extLst>
                <a:ext uri="{FF2B5EF4-FFF2-40B4-BE49-F238E27FC236}">
                  <a16:creationId xmlns:a16="http://schemas.microsoft.com/office/drawing/2014/main" id="{A8621354-D1A4-47AD-98E2-9C447957ED08}"/>
                </a:ext>
              </a:extLst>
            </p:cNvPr>
            <p:cNvPicPr>
              <a:picLocks noChangeAspect="1"/>
            </p:cNvPicPr>
            <p:nvPr/>
          </p:nvPicPr>
          <p:blipFill>
            <a:blip r:embed="rId7"/>
            <a:stretch>
              <a:fillRect/>
            </a:stretch>
          </p:blipFill>
          <p:spPr>
            <a:xfrm>
              <a:off x="6676490" y="3904343"/>
              <a:ext cx="1800000" cy="1800000"/>
            </a:xfrm>
            <a:prstGeom prst="rect">
              <a:avLst/>
            </a:prstGeom>
          </p:spPr>
        </p:pic>
        <p:pic>
          <p:nvPicPr>
            <p:cNvPr id="16" name="Picture 15">
              <a:extLst>
                <a:ext uri="{FF2B5EF4-FFF2-40B4-BE49-F238E27FC236}">
                  <a16:creationId xmlns:a16="http://schemas.microsoft.com/office/drawing/2014/main" id="{09338B83-8777-4D0B-9BA8-EEDB96B84083}"/>
                </a:ext>
              </a:extLst>
            </p:cNvPr>
            <p:cNvPicPr>
              <a:picLocks noChangeAspect="1"/>
            </p:cNvPicPr>
            <p:nvPr/>
          </p:nvPicPr>
          <p:blipFill>
            <a:blip r:embed="rId8"/>
            <a:stretch>
              <a:fillRect/>
            </a:stretch>
          </p:blipFill>
          <p:spPr>
            <a:xfrm>
              <a:off x="9607741" y="3904343"/>
              <a:ext cx="1800000" cy="1800000"/>
            </a:xfrm>
            <a:prstGeom prst="rect">
              <a:avLst/>
            </a:prstGeom>
          </p:spPr>
        </p:pic>
      </p:grpSp>
    </p:spTree>
    <p:extLst>
      <p:ext uri="{BB962C8B-B14F-4D97-AF65-F5344CB8AC3E}">
        <p14:creationId xmlns:p14="http://schemas.microsoft.com/office/powerpoint/2010/main" val="263828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6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1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3"/>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6"/>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2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58C3D86A389842A698DC4AD1A13F8E" ma:contentTypeVersion="2" ma:contentTypeDescription="Create a new document." ma:contentTypeScope="" ma:versionID="f809170467bc8c6056c8a349f96d86e5">
  <xsd:schema xmlns:xsd="http://www.w3.org/2001/XMLSchema" xmlns:xs="http://www.w3.org/2001/XMLSchema" xmlns:p="http://schemas.microsoft.com/office/2006/metadata/properties" xmlns:ns2="136b60d6-fe1a-48ec-bb9c-f74ac6b583a4" targetNamespace="http://schemas.microsoft.com/office/2006/metadata/properties" ma:root="true" ma:fieldsID="271065f2a6510f62011dfb833f0a9bfa" ns2:_="">
    <xsd:import namespace="136b60d6-fe1a-48ec-bb9c-f74ac6b583a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b60d6-fe1a-48ec-bb9c-f74ac6b58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8C7111-54A7-4133-BC07-1A28B7C377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b60d6-fe1a-48ec-bb9c-f74ac6b583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DE639F-9A8B-44B6-8DB0-FD643B4EA5E0}">
  <ds:schemaRefs>
    <ds:schemaRef ds:uri="http://schemas.microsoft.com/office/2006/documentManagement/types"/>
    <ds:schemaRef ds:uri="136b60d6-fe1a-48ec-bb9c-f74ac6b583a4"/>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309FF54D-FA42-461B-AB5E-D80E52D2C2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11167</TotalTime>
  <Words>3089</Words>
  <Application>Microsoft Office PowerPoint</Application>
  <PresentationFormat>Widescreen</PresentationFormat>
  <Paragraphs>464</Paragraphs>
  <Slides>35</Slides>
  <Notes>29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Arial</vt:lpstr>
      <vt:lpstr>Calibri</vt:lpstr>
      <vt:lpstr>EYInterstate</vt:lpstr>
      <vt:lpstr>EYInterstate Light</vt:lpstr>
      <vt:lpstr>EYInterstate-Light</vt:lpstr>
      <vt:lpstr>EYInterstate-LightBoldIt</vt:lpstr>
      <vt:lpstr>EYInterstate-LightItalic</vt:lpstr>
      <vt:lpstr>Georgia</vt:lpstr>
      <vt:lpstr>lato</vt:lpstr>
      <vt:lpstr>Roboto Black</vt:lpstr>
      <vt:lpstr>Wingdings</vt:lpstr>
      <vt:lpstr>2_EY dark background</vt:lpstr>
      <vt:lpstr>EY light background</vt:lpstr>
      <vt:lpstr>1_EY dark background</vt:lpstr>
      <vt:lpstr>Communicating insights &amp; storytelling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subject>Story Telling with Data</dc:subject>
  <dc:creator>Chris Aloo</dc:creator>
  <cp:keywords>Data</cp:keywords>
  <cp:lastModifiedBy>Christopher Aloo</cp:lastModifiedBy>
  <cp:revision>21</cp:revision>
  <dcterms:created xsi:type="dcterms:W3CDTF">2022-12-28T05:05:42Z</dcterms:created>
  <dcterms:modified xsi:type="dcterms:W3CDTF">2024-10-07T07:06:24Z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0x0101008A58C3D86A389842A698DC4AD1A13F8E</vt:lpwstr>
  </property>
</Properties>
</file>